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4"/>
  </p:notesMasterIdLst>
  <p:sldIdLst>
    <p:sldId id="260" r:id="rId2"/>
    <p:sldId id="261" r:id="rId3"/>
    <p:sldId id="262" r:id="rId4"/>
    <p:sldId id="263" r:id="rId5"/>
    <p:sldId id="264" r:id="rId6"/>
    <p:sldId id="256" r:id="rId7"/>
    <p:sldId id="257" r:id="rId8"/>
    <p:sldId id="258" r:id="rId9"/>
    <p:sldId id="259"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53" autoAdjust="0"/>
    <p:restoredTop sz="84381" autoAdjust="0"/>
  </p:normalViewPr>
  <p:slideViewPr>
    <p:cSldViewPr snapToGrid="0">
      <p:cViewPr varScale="1">
        <p:scale>
          <a:sx n="63" d="100"/>
          <a:sy n="63" d="100"/>
        </p:scale>
        <p:origin x="13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E492E-084B-4322-8EB7-8E25FD702719}" type="doc">
      <dgm:prSet loTypeId="urn:microsoft.com/office/officeart/2005/8/layout/balance1" loCatId="relationship" qsTypeId="urn:microsoft.com/office/officeart/2005/8/quickstyle/simple1" qsCatId="simple" csTypeId="urn:microsoft.com/office/officeart/2005/8/colors/colorful4" csCatId="colorful" phldr="1"/>
      <dgm:spPr>
        <a:scene3d>
          <a:camera prst="orthographicFront">
            <a:rot lat="0" lon="0" rev="0"/>
          </a:camera>
          <a:lightRig rig="contrasting" dir="t">
            <a:rot lat="0" lon="0" rev="1500000"/>
          </a:lightRig>
        </a:scene3d>
      </dgm:spPr>
      <dgm:t>
        <a:bodyPr/>
        <a:lstStyle/>
        <a:p>
          <a:endParaRPr lang="en-US"/>
        </a:p>
      </dgm:t>
    </dgm:pt>
    <dgm:pt modelId="{67696B2A-ECA8-4B61-A16B-85875A6103DA}">
      <dgm:prSet phldrT="[Text]"/>
      <dgm:spPr>
        <a:solidFill>
          <a:srgbClr val="FF0000">
            <a:alpha val="90000"/>
          </a:srgbClr>
        </a:solidFill>
        <a:ln>
          <a:noFill/>
        </a:ln>
        <a:effectLst>
          <a:outerShdw blurRad="190500" dist="228600" dir="2700000" algn="ctr">
            <a:srgbClr val="000000">
              <a:alpha val="30000"/>
            </a:srgbClr>
          </a:outerShdw>
        </a:effectLst>
        <a:sp3d prstMaterial="matte">
          <a:bevelT w="127000" h="63500"/>
        </a:sp3d>
      </dgm:spPr>
      <dgm:t>
        <a:bodyPr/>
        <a:lstStyle/>
        <a:p>
          <a:r>
            <a:rPr lang="en-US" dirty="0" smtClean="0"/>
            <a:t>Prescriptive</a:t>
          </a:r>
          <a:endParaRPr lang="en-US" dirty="0"/>
        </a:p>
      </dgm:t>
    </dgm:pt>
    <dgm:pt modelId="{EE3A3483-082D-453C-A40F-7F3354560422}" type="parTrans" cxnId="{0E928A95-BB2A-4D94-AA68-E1DECC0E873E}">
      <dgm:prSet/>
      <dgm:spPr/>
      <dgm:t>
        <a:bodyPr/>
        <a:lstStyle/>
        <a:p>
          <a:endParaRPr lang="en-US"/>
        </a:p>
      </dgm:t>
    </dgm:pt>
    <dgm:pt modelId="{1F672F28-DED3-4528-B3D4-E0FACA01AF5A}" type="sibTrans" cxnId="{0E928A95-BB2A-4D94-AA68-E1DECC0E873E}">
      <dgm:prSet/>
      <dgm:spPr/>
      <dgm:t>
        <a:bodyPr/>
        <a:lstStyle/>
        <a:p>
          <a:endParaRPr lang="en-US"/>
        </a:p>
      </dgm:t>
    </dgm:pt>
    <dgm:pt modelId="{4778573B-0DD7-44D0-B722-F22B43264479}">
      <dgm:prSet phldrT="[Text]"/>
      <dgm:spPr>
        <a:solidFill>
          <a:srgbClr val="00B0F0"/>
        </a:solidFill>
        <a:ln>
          <a:noFill/>
        </a:ln>
        <a:effectLst>
          <a:outerShdw blurRad="190500" dist="228600" dir="2700000" algn="ctr">
            <a:srgbClr val="000000">
              <a:alpha val="30000"/>
            </a:srgbClr>
          </a:outerShdw>
        </a:effectLst>
        <a:sp3d prstMaterial="matte">
          <a:bevelT w="127000" h="63500"/>
        </a:sp3d>
      </dgm:spPr>
      <dgm:t>
        <a:bodyPr/>
        <a:lstStyle/>
        <a:p>
          <a:r>
            <a:rPr lang="en-US" dirty="0" smtClean="0"/>
            <a:t>Optimal outcome (economic efficiency)</a:t>
          </a:r>
          <a:endParaRPr lang="en-US" dirty="0"/>
        </a:p>
      </dgm:t>
    </dgm:pt>
    <dgm:pt modelId="{E155BD5A-67F9-4BC5-8795-3632E709EF3C}" type="parTrans" cxnId="{512BDB55-458E-41C7-86A0-01F713B16D0D}">
      <dgm:prSet/>
      <dgm:spPr/>
      <dgm:t>
        <a:bodyPr/>
        <a:lstStyle/>
        <a:p>
          <a:endParaRPr lang="en-US"/>
        </a:p>
      </dgm:t>
    </dgm:pt>
    <dgm:pt modelId="{B5479C49-6AFB-423D-A46A-C1C39C74560B}" type="sibTrans" cxnId="{512BDB55-458E-41C7-86A0-01F713B16D0D}">
      <dgm:prSet/>
      <dgm:spPr/>
      <dgm:t>
        <a:bodyPr/>
        <a:lstStyle/>
        <a:p>
          <a:endParaRPr lang="en-US"/>
        </a:p>
      </dgm:t>
    </dgm:pt>
    <dgm:pt modelId="{AC5C72FB-89C0-4686-B012-AA8BB4B70789}">
      <dgm:prSet phldrT="[Text]"/>
      <dgm:spPr>
        <a:solidFill>
          <a:srgbClr val="7030A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Descriptive</a:t>
          </a:r>
          <a:endParaRPr lang="en-US" dirty="0"/>
        </a:p>
      </dgm:t>
    </dgm:pt>
    <dgm:pt modelId="{B5D27224-1393-42F2-A2E1-5E6BDAD8CF63}" type="parTrans" cxnId="{C7C1956C-62F0-4C5E-9E4D-1639434BCBFD}">
      <dgm:prSet/>
      <dgm:spPr/>
      <dgm:t>
        <a:bodyPr/>
        <a:lstStyle/>
        <a:p>
          <a:endParaRPr lang="en-US"/>
        </a:p>
      </dgm:t>
    </dgm:pt>
    <dgm:pt modelId="{329484EF-5960-4249-AA92-2613D91955D9}" type="sibTrans" cxnId="{C7C1956C-62F0-4C5E-9E4D-1639434BCBFD}">
      <dgm:prSet/>
      <dgm:spPr/>
      <dgm:t>
        <a:bodyPr/>
        <a:lstStyle/>
        <a:p>
          <a:endParaRPr lang="en-US"/>
        </a:p>
      </dgm:t>
    </dgm:pt>
    <dgm:pt modelId="{23555B89-D9BE-4435-B2D6-D80C60E74CE0}">
      <dgm:prSet phldrT="[Text]"/>
      <dgm:spPr>
        <a:ln>
          <a:noFill/>
        </a:ln>
        <a:effectLst>
          <a:outerShdw blurRad="190500" dist="228600" dir="2700000" algn="ctr">
            <a:srgbClr val="000000">
              <a:alpha val="30000"/>
            </a:srgbClr>
          </a:outerShdw>
        </a:effectLst>
        <a:sp3d prstMaterial="matte">
          <a:bevelT w="127000" h="63500"/>
        </a:sp3d>
      </dgm:spPr>
      <dgm:t>
        <a:bodyPr/>
        <a:lstStyle/>
        <a:p>
          <a:r>
            <a:rPr lang="en-US" dirty="0" smtClean="0"/>
            <a:t>Copenhagen Accord as context and content</a:t>
          </a:r>
          <a:endParaRPr lang="en-US" dirty="0"/>
        </a:p>
      </dgm:t>
    </dgm:pt>
    <dgm:pt modelId="{69C4B624-DF23-4A1C-BA98-27084C18491B}" type="parTrans" cxnId="{821F58F4-8810-4E59-A218-D3F5916F89DD}">
      <dgm:prSet/>
      <dgm:spPr/>
      <dgm:t>
        <a:bodyPr/>
        <a:lstStyle/>
        <a:p>
          <a:endParaRPr lang="en-US"/>
        </a:p>
      </dgm:t>
    </dgm:pt>
    <dgm:pt modelId="{1E353F7E-38E1-4A0D-8473-BDCF75F890F4}" type="sibTrans" cxnId="{821F58F4-8810-4E59-A218-D3F5916F89DD}">
      <dgm:prSet/>
      <dgm:spPr/>
      <dgm:t>
        <a:bodyPr/>
        <a:lstStyle/>
        <a:p>
          <a:endParaRPr lang="en-US"/>
        </a:p>
      </dgm:t>
    </dgm:pt>
    <dgm:pt modelId="{C5E65DE2-F445-4C19-8D8E-F0D1D7A516DF}">
      <dgm:prSet phldrT="[Text]"/>
      <dgm:spPr>
        <a:ln>
          <a:noFill/>
        </a:ln>
        <a:effectLst>
          <a:outerShdw blurRad="190500" dist="228600" dir="2700000" algn="ctr">
            <a:srgbClr val="000000">
              <a:alpha val="30000"/>
            </a:srgbClr>
          </a:outerShdw>
        </a:effectLst>
        <a:sp3d prstMaterial="matte">
          <a:bevelT w="127000" h="63500"/>
        </a:sp3d>
      </dgm:spPr>
      <dgm:t>
        <a:bodyPr/>
        <a:lstStyle/>
        <a:p>
          <a:r>
            <a:rPr lang="en-US" dirty="0" smtClean="0"/>
            <a:t>Predictions based on various policy scenarios</a:t>
          </a:r>
          <a:endParaRPr lang="en-US" dirty="0"/>
        </a:p>
      </dgm:t>
    </dgm:pt>
    <dgm:pt modelId="{046F3ABB-944F-4B6C-9B04-F68A6A1E1470}" type="parTrans" cxnId="{C6E24B05-F01A-4A98-BCE2-50F8589F7118}">
      <dgm:prSet/>
      <dgm:spPr/>
      <dgm:t>
        <a:bodyPr/>
        <a:lstStyle/>
        <a:p>
          <a:endParaRPr lang="en-US"/>
        </a:p>
      </dgm:t>
    </dgm:pt>
    <dgm:pt modelId="{E42E5980-8D05-4445-B463-4DB4AAE71D56}" type="sibTrans" cxnId="{C6E24B05-F01A-4A98-BCE2-50F8589F7118}">
      <dgm:prSet/>
      <dgm:spPr/>
      <dgm:t>
        <a:bodyPr/>
        <a:lstStyle/>
        <a:p>
          <a:endParaRPr lang="en-US"/>
        </a:p>
      </dgm:t>
    </dgm:pt>
    <dgm:pt modelId="{87D92B4B-C72F-42BD-A264-39975FD84D23}">
      <dgm:prSet phldrT="[Text]"/>
      <dgm:spPr>
        <a:ln>
          <a:noFill/>
        </a:ln>
        <a:effectLst>
          <a:outerShdw blurRad="190500" dist="228600" dir="2700000" algn="ctr">
            <a:srgbClr val="000000">
              <a:alpha val="30000"/>
            </a:srgbClr>
          </a:outerShdw>
        </a:effectLst>
        <a:sp3d prstMaterial="matte">
          <a:bevelT w="127000" h="63500"/>
        </a:sp3d>
      </dgm:spPr>
      <dgm:t>
        <a:bodyPr/>
        <a:lstStyle/>
        <a:p>
          <a:r>
            <a:rPr lang="en-US" dirty="0" smtClean="0"/>
            <a:t>Causality analyzed using Integrated Assessment Model</a:t>
          </a:r>
          <a:endParaRPr lang="en-US" dirty="0"/>
        </a:p>
      </dgm:t>
    </dgm:pt>
    <dgm:pt modelId="{3236776D-53FA-44A0-AB22-07F80CC1ECE8}" type="parTrans" cxnId="{CFADB47E-5232-4CF1-A2DE-A446C19D013E}">
      <dgm:prSet/>
      <dgm:spPr/>
      <dgm:t>
        <a:bodyPr/>
        <a:lstStyle/>
        <a:p>
          <a:endParaRPr lang="en-US"/>
        </a:p>
      </dgm:t>
    </dgm:pt>
    <dgm:pt modelId="{F0B8A48F-19D0-4324-B894-6CE7B64ED848}" type="sibTrans" cxnId="{CFADB47E-5232-4CF1-A2DE-A446C19D013E}">
      <dgm:prSet/>
      <dgm:spPr/>
      <dgm:t>
        <a:bodyPr/>
        <a:lstStyle/>
        <a:p>
          <a:endParaRPr lang="en-US"/>
        </a:p>
      </dgm:t>
    </dgm:pt>
    <dgm:pt modelId="{03AE8B30-FA69-4523-A2C3-6F3DD642CC4E}" type="pres">
      <dgm:prSet presAssocID="{C07E492E-084B-4322-8EB7-8E25FD702719}" presName="outerComposite" presStyleCnt="0">
        <dgm:presLayoutVars>
          <dgm:chMax val="2"/>
          <dgm:animLvl val="lvl"/>
          <dgm:resizeHandles val="exact"/>
        </dgm:presLayoutVars>
      </dgm:prSet>
      <dgm:spPr/>
      <dgm:t>
        <a:bodyPr/>
        <a:lstStyle/>
        <a:p>
          <a:endParaRPr lang="en-US"/>
        </a:p>
      </dgm:t>
    </dgm:pt>
    <dgm:pt modelId="{8D4F21F9-2F2E-48CB-A1F2-3E3B5E1C931A}" type="pres">
      <dgm:prSet presAssocID="{C07E492E-084B-4322-8EB7-8E25FD702719}" presName="dummyMaxCanvas" presStyleCnt="0"/>
      <dgm:spPr>
        <a:ln>
          <a:noFill/>
        </a:ln>
        <a:effectLst>
          <a:outerShdw blurRad="190500" dist="228600" dir="2700000" algn="ctr">
            <a:srgbClr val="000000">
              <a:alpha val="30000"/>
            </a:srgbClr>
          </a:outerShdw>
        </a:effectLst>
        <a:sp3d prstMaterial="matte">
          <a:bevelT w="127000" h="63500"/>
        </a:sp3d>
      </dgm:spPr>
    </dgm:pt>
    <dgm:pt modelId="{8340820C-9E91-4305-A4AD-D352E823E487}" type="pres">
      <dgm:prSet presAssocID="{C07E492E-084B-4322-8EB7-8E25FD702719}" presName="parentComposite" presStyleCnt="0"/>
      <dgm:spPr>
        <a:ln>
          <a:noFill/>
        </a:ln>
        <a:effectLst>
          <a:outerShdw blurRad="190500" dist="228600" dir="2700000" algn="ctr">
            <a:srgbClr val="000000">
              <a:alpha val="30000"/>
            </a:srgbClr>
          </a:outerShdw>
        </a:effectLst>
        <a:sp3d prstMaterial="matte">
          <a:bevelT w="127000" h="63500"/>
        </a:sp3d>
      </dgm:spPr>
    </dgm:pt>
    <dgm:pt modelId="{8AD1997B-AE61-4291-AE7A-8B014D15F045}" type="pres">
      <dgm:prSet presAssocID="{C07E492E-084B-4322-8EB7-8E25FD702719}" presName="parent1" presStyleLbl="alignAccFollowNode1" presStyleIdx="0" presStyleCnt="4">
        <dgm:presLayoutVars>
          <dgm:chMax val="4"/>
        </dgm:presLayoutVars>
      </dgm:prSet>
      <dgm:spPr/>
      <dgm:t>
        <a:bodyPr/>
        <a:lstStyle/>
        <a:p>
          <a:endParaRPr lang="en-US"/>
        </a:p>
      </dgm:t>
    </dgm:pt>
    <dgm:pt modelId="{B6CE5E97-577C-4504-B200-7164F30F4C6B}" type="pres">
      <dgm:prSet presAssocID="{C07E492E-084B-4322-8EB7-8E25FD702719}" presName="parent2" presStyleLbl="alignAccFollowNode1" presStyleIdx="1" presStyleCnt="4">
        <dgm:presLayoutVars>
          <dgm:chMax val="4"/>
        </dgm:presLayoutVars>
      </dgm:prSet>
      <dgm:spPr/>
      <dgm:t>
        <a:bodyPr/>
        <a:lstStyle/>
        <a:p>
          <a:endParaRPr lang="en-US"/>
        </a:p>
      </dgm:t>
    </dgm:pt>
    <dgm:pt modelId="{FC668E2A-ADB8-4DA3-B7DD-1C0CD7AB7DE2}" type="pres">
      <dgm:prSet presAssocID="{C07E492E-084B-4322-8EB7-8E25FD702719}" presName="childrenComposite" presStyleCnt="0"/>
      <dgm:spPr>
        <a:ln>
          <a:noFill/>
        </a:ln>
        <a:effectLst>
          <a:outerShdw blurRad="190500" dist="228600" dir="2700000" algn="ctr">
            <a:srgbClr val="000000">
              <a:alpha val="30000"/>
            </a:srgbClr>
          </a:outerShdw>
        </a:effectLst>
        <a:sp3d prstMaterial="matte">
          <a:bevelT w="127000" h="63500"/>
        </a:sp3d>
      </dgm:spPr>
    </dgm:pt>
    <dgm:pt modelId="{E7D05108-3518-4055-A4C8-731871C8DDD9}" type="pres">
      <dgm:prSet presAssocID="{C07E492E-084B-4322-8EB7-8E25FD702719}" presName="dummyMaxCanvas_ChildArea" presStyleCnt="0"/>
      <dgm:spPr>
        <a:ln>
          <a:noFill/>
        </a:ln>
        <a:effectLst>
          <a:outerShdw blurRad="190500" dist="228600" dir="2700000" algn="ctr">
            <a:srgbClr val="000000">
              <a:alpha val="30000"/>
            </a:srgbClr>
          </a:outerShdw>
        </a:effectLst>
        <a:sp3d prstMaterial="matte">
          <a:bevelT w="127000" h="63500"/>
        </a:sp3d>
      </dgm:spPr>
    </dgm:pt>
    <dgm:pt modelId="{C1B3B188-61FE-4477-9689-E7FD6571726F}" type="pres">
      <dgm:prSet presAssocID="{C07E492E-084B-4322-8EB7-8E25FD702719}" presName="fulcrum" presStyleLbl="alignAccFollowNode1" presStyleIdx="2" presStyleCnt="4"/>
      <dgm:spPr>
        <a:ln>
          <a:noFill/>
        </a:ln>
        <a:effectLst>
          <a:outerShdw blurRad="190500" dist="228600" dir="2700000" algn="ctr">
            <a:srgbClr val="000000">
              <a:alpha val="30000"/>
            </a:srgbClr>
          </a:outerShdw>
        </a:effectLst>
        <a:sp3d prstMaterial="matte">
          <a:bevelT w="127000" h="63500"/>
        </a:sp3d>
      </dgm:spPr>
    </dgm:pt>
    <dgm:pt modelId="{E03D12DF-945B-441A-B69D-B5FA9CE9AB1B}" type="pres">
      <dgm:prSet presAssocID="{C07E492E-084B-4322-8EB7-8E25FD702719}" presName="balance_13" presStyleLbl="alignAccFollowNode1" presStyleIdx="3" presStyleCnt="4">
        <dgm:presLayoutVars>
          <dgm:bulletEnabled val="1"/>
        </dgm:presLayoutVars>
      </dgm:prSet>
      <dgm:spPr/>
    </dgm:pt>
    <dgm:pt modelId="{FC1A427D-6E64-47FC-A9BE-64B1C732F6DB}" type="pres">
      <dgm:prSet presAssocID="{C07E492E-084B-4322-8EB7-8E25FD702719}" presName="right_13_1" presStyleLbl="node1" presStyleIdx="0" presStyleCnt="4">
        <dgm:presLayoutVars>
          <dgm:bulletEnabled val="1"/>
        </dgm:presLayoutVars>
      </dgm:prSet>
      <dgm:spPr/>
      <dgm:t>
        <a:bodyPr/>
        <a:lstStyle/>
        <a:p>
          <a:endParaRPr lang="en-US"/>
        </a:p>
      </dgm:t>
    </dgm:pt>
    <dgm:pt modelId="{B845ECE2-70C4-47D5-98AB-4096FCDF8426}" type="pres">
      <dgm:prSet presAssocID="{C07E492E-084B-4322-8EB7-8E25FD702719}" presName="right_13_2" presStyleLbl="node1" presStyleIdx="1" presStyleCnt="4">
        <dgm:presLayoutVars>
          <dgm:bulletEnabled val="1"/>
        </dgm:presLayoutVars>
      </dgm:prSet>
      <dgm:spPr/>
      <dgm:t>
        <a:bodyPr/>
        <a:lstStyle/>
        <a:p>
          <a:endParaRPr lang="en-US"/>
        </a:p>
      </dgm:t>
    </dgm:pt>
    <dgm:pt modelId="{3A253049-C296-42F1-B7F3-59B0DC2A3CCD}" type="pres">
      <dgm:prSet presAssocID="{C07E492E-084B-4322-8EB7-8E25FD702719}" presName="right_13_3" presStyleLbl="node1" presStyleIdx="2" presStyleCnt="4">
        <dgm:presLayoutVars>
          <dgm:bulletEnabled val="1"/>
        </dgm:presLayoutVars>
      </dgm:prSet>
      <dgm:spPr/>
      <dgm:t>
        <a:bodyPr/>
        <a:lstStyle/>
        <a:p>
          <a:endParaRPr lang="en-US"/>
        </a:p>
      </dgm:t>
    </dgm:pt>
    <dgm:pt modelId="{AAD927CA-0A37-45D5-9E5C-ACB53A67598A}" type="pres">
      <dgm:prSet presAssocID="{C07E492E-084B-4322-8EB7-8E25FD702719}" presName="left_13_1" presStyleLbl="node1" presStyleIdx="3" presStyleCnt="4">
        <dgm:presLayoutVars>
          <dgm:bulletEnabled val="1"/>
        </dgm:presLayoutVars>
      </dgm:prSet>
      <dgm:spPr/>
      <dgm:t>
        <a:bodyPr/>
        <a:lstStyle/>
        <a:p>
          <a:endParaRPr lang="en-US"/>
        </a:p>
      </dgm:t>
    </dgm:pt>
  </dgm:ptLst>
  <dgm:cxnLst>
    <dgm:cxn modelId="{0E928A95-BB2A-4D94-AA68-E1DECC0E873E}" srcId="{C07E492E-084B-4322-8EB7-8E25FD702719}" destId="{67696B2A-ECA8-4B61-A16B-85875A6103DA}" srcOrd="0" destOrd="0" parTransId="{EE3A3483-082D-453C-A40F-7F3354560422}" sibTransId="{1F672F28-DED3-4528-B3D4-E0FACA01AF5A}"/>
    <dgm:cxn modelId="{CFADB47E-5232-4CF1-A2DE-A446C19D013E}" srcId="{AC5C72FB-89C0-4686-B012-AA8BB4B70789}" destId="{87D92B4B-C72F-42BD-A264-39975FD84D23}" srcOrd="2" destOrd="0" parTransId="{3236776D-53FA-44A0-AB22-07F80CC1ECE8}" sibTransId="{F0B8A48F-19D0-4324-B894-6CE7B64ED848}"/>
    <dgm:cxn modelId="{821F58F4-8810-4E59-A218-D3F5916F89DD}" srcId="{AC5C72FB-89C0-4686-B012-AA8BB4B70789}" destId="{23555B89-D9BE-4435-B2D6-D80C60E74CE0}" srcOrd="0" destOrd="0" parTransId="{69C4B624-DF23-4A1C-BA98-27084C18491B}" sibTransId="{1E353F7E-38E1-4A0D-8473-BDCF75F890F4}"/>
    <dgm:cxn modelId="{4BA37518-0C3B-4B07-8837-8A24DB0F8E4C}" type="presOf" srcId="{C5E65DE2-F445-4C19-8D8E-F0D1D7A516DF}" destId="{B845ECE2-70C4-47D5-98AB-4096FCDF8426}" srcOrd="0" destOrd="0" presId="urn:microsoft.com/office/officeart/2005/8/layout/balance1"/>
    <dgm:cxn modelId="{89FB15ED-7D65-4095-8504-D6DE6DE157CF}" type="presOf" srcId="{4778573B-0DD7-44D0-B722-F22B43264479}" destId="{AAD927CA-0A37-45D5-9E5C-ACB53A67598A}" srcOrd="0" destOrd="0" presId="urn:microsoft.com/office/officeart/2005/8/layout/balance1"/>
    <dgm:cxn modelId="{C7C1956C-62F0-4C5E-9E4D-1639434BCBFD}" srcId="{C07E492E-084B-4322-8EB7-8E25FD702719}" destId="{AC5C72FB-89C0-4686-B012-AA8BB4B70789}" srcOrd="1" destOrd="0" parTransId="{B5D27224-1393-42F2-A2E1-5E6BDAD8CF63}" sibTransId="{329484EF-5960-4249-AA92-2613D91955D9}"/>
    <dgm:cxn modelId="{988996B0-C5DF-4609-B416-BE23CD547D27}" type="presOf" srcId="{AC5C72FB-89C0-4686-B012-AA8BB4B70789}" destId="{B6CE5E97-577C-4504-B200-7164F30F4C6B}" srcOrd="0" destOrd="0" presId="urn:microsoft.com/office/officeart/2005/8/layout/balance1"/>
    <dgm:cxn modelId="{512BDB55-458E-41C7-86A0-01F713B16D0D}" srcId="{67696B2A-ECA8-4B61-A16B-85875A6103DA}" destId="{4778573B-0DD7-44D0-B722-F22B43264479}" srcOrd="0" destOrd="0" parTransId="{E155BD5A-67F9-4BC5-8795-3632E709EF3C}" sibTransId="{B5479C49-6AFB-423D-A46A-C1C39C74560B}"/>
    <dgm:cxn modelId="{48CEF566-80B7-4AEC-882A-F036958DC750}" type="presOf" srcId="{87D92B4B-C72F-42BD-A264-39975FD84D23}" destId="{3A253049-C296-42F1-B7F3-59B0DC2A3CCD}" srcOrd="0" destOrd="0" presId="urn:microsoft.com/office/officeart/2005/8/layout/balance1"/>
    <dgm:cxn modelId="{C6E24B05-F01A-4A98-BCE2-50F8589F7118}" srcId="{AC5C72FB-89C0-4686-B012-AA8BB4B70789}" destId="{C5E65DE2-F445-4C19-8D8E-F0D1D7A516DF}" srcOrd="1" destOrd="0" parTransId="{046F3ABB-944F-4B6C-9B04-F68A6A1E1470}" sibTransId="{E42E5980-8D05-4445-B463-4DB4AAE71D56}"/>
    <dgm:cxn modelId="{529B9BD2-FFA0-4DCE-8174-6788F15020D6}" type="presOf" srcId="{23555B89-D9BE-4435-B2D6-D80C60E74CE0}" destId="{FC1A427D-6E64-47FC-A9BE-64B1C732F6DB}" srcOrd="0" destOrd="0" presId="urn:microsoft.com/office/officeart/2005/8/layout/balance1"/>
    <dgm:cxn modelId="{729CCCDD-9578-411E-AF96-1BAA1E6D221F}" type="presOf" srcId="{67696B2A-ECA8-4B61-A16B-85875A6103DA}" destId="{8AD1997B-AE61-4291-AE7A-8B014D15F045}" srcOrd="0" destOrd="0" presId="urn:microsoft.com/office/officeart/2005/8/layout/balance1"/>
    <dgm:cxn modelId="{A5508A72-E9FA-48AF-81C1-F92FB2F8F816}" type="presOf" srcId="{C07E492E-084B-4322-8EB7-8E25FD702719}" destId="{03AE8B30-FA69-4523-A2C3-6F3DD642CC4E}" srcOrd="0" destOrd="0" presId="urn:microsoft.com/office/officeart/2005/8/layout/balance1"/>
    <dgm:cxn modelId="{C5BEECA2-CF5D-422C-81DE-24D95E69A751}" type="presParOf" srcId="{03AE8B30-FA69-4523-A2C3-6F3DD642CC4E}" destId="{8D4F21F9-2F2E-48CB-A1F2-3E3B5E1C931A}" srcOrd="0" destOrd="0" presId="urn:microsoft.com/office/officeart/2005/8/layout/balance1"/>
    <dgm:cxn modelId="{F5F5547D-8268-42C9-85D7-15101AE5AF0B}" type="presParOf" srcId="{03AE8B30-FA69-4523-A2C3-6F3DD642CC4E}" destId="{8340820C-9E91-4305-A4AD-D352E823E487}" srcOrd="1" destOrd="0" presId="urn:microsoft.com/office/officeart/2005/8/layout/balance1"/>
    <dgm:cxn modelId="{096F1EF7-5A95-4619-B129-C2B69D098DA5}" type="presParOf" srcId="{8340820C-9E91-4305-A4AD-D352E823E487}" destId="{8AD1997B-AE61-4291-AE7A-8B014D15F045}" srcOrd="0" destOrd="0" presId="urn:microsoft.com/office/officeart/2005/8/layout/balance1"/>
    <dgm:cxn modelId="{3BF5C888-4189-4875-8DC6-6060D951F1E2}" type="presParOf" srcId="{8340820C-9E91-4305-A4AD-D352E823E487}" destId="{B6CE5E97-577C-4504-B200-7164F30F4C6B}" srcOrd="1" destOrd="0" presId="urn:microsoft.com/office/officeart/2005/8/layout/balance1"/>
    <dgm:cxn modelId="{2C31CDFC-BCEE-493E-97CA-753B777AE1A5}" type="presParOf" srcId="{03AE8B30-FA69-4523-A2C3-6F3DD642CC4E}" destId="{FC668E2A-ADB8-4DA3-B7DD-1C0CD7AB7DE2}" srcOrd="2" destOrd="0" presId="urn:microsoft.com/office/officeart/2005/8/layout/balance1"/>
    <dgm:cxn modelId="{AF2A7D42-E7F0-4FFF-96C7-391D3751784D}" type="presParOf" srcId="{FC668E2A-ADB8-4DA3-B7DD-1C0CD7AB7DE2}" destId="{E7D05108-3518-4055-A4C8-731871C8DDD9}" srcOrd="0" destOrd="0" presId="urn:microsoft.com/office/officeart/2005/8/layout/balance1"/>
    <dgm:cxn modelId="{B5F49564-A371-44B9-8913-FA3FF17BB7F1}" type="presParOf" srcId="{FC668E2A-ADB8-4DA3-B7DD-1C0CD7AB7DE2}" destId="{C1B3B188-61FE-4477-9689-E7FD6571726F}" srcOrd="1" destOrd="0" presId="urn:microsoft.com/office/officeart/2005/8/layout/balance1"/>
    <dgm:cxn modelId="{8FBEBB95-BBB5-490F-9043-7EE97A6EAAF3}" type="presParOf" srcId="{FC668E2A-ADB8-4DA3-B7DD-1C0CD7AB7DE2}" destId="{E03D12DF-945B-441A-B69D-B5FA9CE9AB1B}" srcOrd="2" destOrd="0" presId="urn:microsoft.com/office/officeart/2005/8/layout/balance1"/>
    <dgm:cxn modelId="{0308E1AB-2FA7-47CE-900C-498AAF8AF2B2}" type="presParOf" srcId="{FC668E2A-ADB8-4DA3-B7DD-1C0CD7AB7DE2}" destId="{FC1A427D-6E64-47FC-A9BE-64B1C732F6DB}" srcOrd="3" destOrd="0" presId="urn:microsoft.com/office/officeart/2005/8/layout/balance1"/>
    <dgm:cxn modelId="{E00AD237-EB2F-414E-AB68-31C89C412E9E}" type="presParOf" srcId="{FC668E2A-ADB8-4DA3-B7DD-1C0CD7AB7DE2}" destId="{B845ECE2-70C4-47D5-98AB-4096FCDF8426}" srcOrd="4" destOrd="0" presId="urn:microsoft.com/office/officeart/2005/8/layout/balance1"/>
    <dgm:cxn modelId="{76EE2E81-1D54-4B38-A948-52D300CC66B6}" type="presParOf" srcId="{FC668E2A-ADB8-4DA3-B7DD-1C0CD7AB7DE2}" destId="{3A253049-C296-42F1-B7F3-59B0DC2A3CCD}" srcOrd="5" destOrd="0" presId="urn:microsoft.com/office/officeart/2005/8/layout/balance1"/>
    <dgm:cxn modelId="{79723236-CBBE-4161-9847-57B86C60C9ED}" type="presParOf" srcId="{FC668E2A-ADB8-4DA3-B7DD-1C0CD7AB7DE2}" destId="{AAD927CA-0A37-45D5-9E5C-ACB53A67598A}" srcOrd="6" destOrd="0" presId="urn:microsoft.com/office/officeart/2005/8/layout/balance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696B2-964E-4A1D-8AFB-0D337A8B6D12}" type="doc">
      <dgm:prSet loTypeId="urn:microsoft.com/office/officeart/2005/8/layout/equation2" loCatId="process" qsTypeId="urn:microsoft.com/office/officeart/2005/8/quickstyle/simple1" qsCatId="simple" csTypeId="urn:microsoft.com/office/officeart/2005/8/colors/colorful4" csCatId="colorful" phldr="1"/>
      <dgm:spPr>
        <a:scene3d>
          <a:camera prst="orthographicFront">
            <a:rot lat="0" lon="0" rev="0"/>
          </a:camera>
          <a:lightRig rig="balanced" dir="t">
            <a:rot lat="0" lon="0" rev="8700000"/>
          </a:lightRig>
        </a:scene3d>
      </dgm:spPr>
    </dgm:pt>
    <dgm:pt modelId="{F09C9BBD-6D76-4C96-9C49-1CB4311BAC51}">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Economic</a:t>
          </a:r>
        </a:p>
        <a:p>
          <a:r>
            <a:rPr lang="en-US" sz="2400" dirty="0" smtClean="0"/>
            <a:t>Sectors</a:t>
          </a:r>
          <a:endParaRPr lang="en-US" sz="2400" dirty="0"/>
        </a:p>
      </dgm:t>
    </dgm:pt>
    <dgm:pt modelId="{FDD58F67-835D-433F-96E7-18563896729B}" type="parTrans" cxnId="{5A8F4C2D-7D3B-4563-8890-6DE28E4F67D6}">
      <dgm:prSet/>
      <dgm:spPr/>
      <dgm:t>
        <a:bodyPr/>
        <a:lstStyle/>
        <a:p>
          <a:endParaRPr lang="en-US"/>
        </a:p>
      </dgm:t>
    </dgm:pt>
    <dgm:pt modelId="{17F173D3-1BE6-4C93-8174-FC03F1441084}" type="sibTrans" cxnId="{5A8F4C2D-7D3B-4563-8890-6DE28E4F67D6}">
      <dgm:prSe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2D058182-A937-4836-86C9-DC29B42A2A6E}">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Geophysical</a:t>
          </a:r>
        </a:p>
        <a:p>
          <a:r>
            <a:rPr lang="en-US" sz="2400" dirty="0" smtClean="0"/>
            <a:t>Sectors</a:t>
          </a:r>
          <a:endParaRPr lang="en-US" sz="2400" dirty="0"/>
        </a:p>
      </dgm:t>
    </dgm:pt>
    <dgm:pt modelId="{609B8008-1599-4BD9-97E9-BD0168629F13}" type="parTrans" cxnId="{4583527B-7763-4BEE-986F-FCF62F8FC861}">
      <dgm:prSet/>
      <dgm:spPr/>
      <dgm:t>
        <a:bodyPr/>
        <a:lstStyle/>
        <a:p>
          <a:endParaRPr lang="en-US"/>
        </a:p>
      </dgm:t>
    </dgm:pt>
    <dgm:pt modelId="{CBC47A16-EA67-4499-B73B-CDCEEC952D02}" type="sibTrans" cxnId="{4583527B-7763-4BEE-986F-FCF62F8FC861}">
      <dgm:prSet/>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D39BA78C-51B2-4387-80E7-C06FA7880915}">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3500" dirty="0" smtClean="0">
              <a:solidFill>
                <a:schemeClr val="tx1"/>
              </a:solidFill>
            </a:rPr>
            <a:t>R</a:t>
          </a:r>
          <a:r>
            <a:rPr lang="en-US" sz="3100" dirty="0" smtClean="0"/>
            <a:t>egional </a:t>
          </a:r>
          <a:r>
            <a:rPr lang="en-US" sz="3500" dirty="0" smtClean="0">
              <a:solidFill>
                <a:schemeClr val="tx1"/>
              </a:solidFill>
            </a:rPr>
            <a:t>I</a:t>
          </a:r>
          <a:r>
            <a:rPr lang="en-US" sz="3100" dirty="0" smtClean="0"/>
            <a:t>ntegrated   model of </a:t>
          </a:r>
          <a:r>
            <a:rPr lang="en-US" sz="3500" dirty="0" smtClean="0">
              <a:solidFill>
                <a:schemeClr val="tx1"/>
              </a:solidFill>
            </a:rPr>
            <a:t>C</a:t>
          </a:r>
          <a:r>
            <a:rPr lang="en-US" sz="3100" dirty="0" smtClean="0"/>
            <a:t>limate and </a:t>
          </a:r>
          <a:r>
            <a:rPr lang="en-US" sz="3500" dirty="0" smtClean="0">
              <a:solidFill>
                <a:schemeClr val="tx1"/>
              </a:solidFill>
            </a:rPr>
            <a:t>E</a:t>
          </a:r>
          <a:r>
            <a:rPr lang="en-US" sz="3100" dirty="0" smtClean="0"/>
            <a:t>conomy</a:t>
          </a:r>
          <a:endParaRPr lang="en-US" sz="3100" dirty="0"/>
        </a:p>
      </dgm:t>
    </dgm:pt>
    <dgm:pt modelId="{0B44F8D7-C9D1-44D2-8CDE-313B1A268FF2}" type="parTrans" cxnId="{2F555AED-ABA6-46FA-9320-B3AC384CEAE2}">
      <dgm:prSet/>
      <dgm:spPr/>
      <dgm:t>
        <a:bodyPr/>
        <a:lstStyle/>
        <a:p>
          <a:endParaRPr lang="en-US"/>
        </a:p>
      </dgm:t>
    </dgm:pt>
    <dgm:pt modelId="{50541CBC-D39C-4ED7-B43D-F56401944876}" type="sibTrans" cxnId="{2F555AED-ABA6-46FA-9320-B3AC384CEAE2}">
      <dgm:prSet/>
      <dgm:spPr/>
      <dgm:t>
        <a:bodyPr/>
        <a:lstStyle/>
        <a:p>
          <a:endParaRPr lang="en-US"/>
        </a:p>
      </dgm:t>
    </dgm:pt>
    <dgm:pt modelId="{E95A0A83-FF25-4EC3-96F4-3518101CAC72}" type="pres">
      <dgm:prSet presAssocID="{13B696B2-964E-4A1D-8AFB-0D337A8B6D12}" presName="Name0" presStyleCnt="0">
        <dgm:presLayoutVars>
          <dgm:dir/>
          <dgm:resizeHandles val="exact"/>
        </dgm:presLayoutVars>
      </dgm:prSet>
      <dgm:spPr/>
    </dgm:pt>
    <dgm:pt modelId="{105D47F2-911D-46C3-91BD-EF2B4124AB3F}" type="pres">
      <dgm:prSet presAssocID="{13B696B2-964E-4A1D-8AFB-0D337A8B6D12}" presName="vNode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000091E-F2D9-41F7-861C-E9AA14C2C655}" type="pres">
      <dgm:prSet presAssocID="{F09C9BBD-6D76-4C96-9C49-1CB4311BAC51}" presName="node" presStyleLbl="node1" presStyleIdx="0" presStyleCnt="3" custScaleX="151383" custLinFactX="100000" custLinFactY="-999602" custLinFactNeighborX="123519" custLinFactNeighborY="-1000000">
        <dgm:presLayoutVars>
          <dgm:bulletEnabled val="1"/>
        </dgm:presLayoutVars>
      </dgm:prSet>
      <dgm:spPr/>
      <dgm:t>
        <a:bodyPr/>
        <a:lstStyle/>
        <a:p>
          <a:endParaRPr lang="en-US"/>
        </a:p>
      </dgm:t>
    </dgm:pt>
    <dgm:pt modelId="{79E2696A-3F9A-4209-8783-D0781A3C0232}" type="pres">
      <dgm:prSet presAssocID="{17F173D3-1BE6-4C93-8174-FC03F1441084}" presName="spacerT"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3986EBF-C0C8-408F-A460-94A261F824D9}" type="pres">
      <dgm:prSet presAssocID="{17F173D3-1BE6-4C93-8174-FC03F1441084}" presName="sibTrans" presStyleLbl="sibTrans2D1" presStyleIdx="0" presStyleCnt="2" custLinFactX="192129" custLinFactNeighborX="200000" custLinFactNeighborY="-15110"/>
      <dgm:spPr/>
      <dgm:t>
        <a:bodyPr/>
        <a:lstStyle/>
        <a:p>
          <a:endParaRPr lang="en-US"/>
        </a:p>
      </dgm:t>
    </dgm:pt>
    <dgm:pt modelId="{6C6C82C3-2C52-4617-B9E9-6EF4DBD75E44}" type="pres">
      <dgm:prSet presAssocID="{17F173D3-1BE6-4C93-8174-FC03F1441084}" presName="spacerB"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00F6856-EBB1-487A-9C1B-1EE98DEA986B}" type="pres">
      <dgm:prSet presAssocID="{2D058182-A937-4836-86C9-DC29B42A2A6E}" presName="node" presStyleLbl="node1" presStyleIdx="1" presStyleCnt="3" custScaleX="149078" custLinFactX="100000" custLinFactNeighborX="124671" custLinFactNeighborY="-65107">
        <dgm:presLayoutVars>
          <dgm:bulletEnabled val="1"/>
        </dgm:presLayoutVars>
      </dgm:prSet>
      <dgm:spPr/>
      <dgm:t>
        <a:bodyPr/>
        <a:lstStyle/>
        <a:p>
          <a:endParaRPr lang="en-US"/>
        </a:p>
      </dgm:t>
    </dgm:pt>
    <dgm:pt modelId="{7D8DBB74-5A95-4409-97DD-4B66DF888AF9}" type="pres">
      <dgm:prSet presAssocID="{13B696B2-964E-4A1D-8AFB-0D337A8B6D12}" presName="sibTransLast" presStyleLbl="sibTrans2D1" presStyleIdx="1" presStyleCnt="2" custScaleX="149264" custLinFactNeighborX="-10875"/>
      <dgm:spPr/>
      <dgm:t>
        <a:bodyPr/>
        <a:lstStyle/>
        <a:p>
          <a:endParaRPr lang="en-US"/>
        </a:p>
      </dgm:t>
    </dgm:pt>
    <dgm:pt modelId="{31951383-0BAB-4431-AF02-6224CAA68C89}" type="pres">
      <dgm:prSet presAssocID="{13B696B2-964E-4A1D-8AFB-0D337A8B6D12}" presName="connectorText" presStyleLbl="sibTrans2D1" presStyleIdx="1" presStyleCnt="2"/>
      <dgm:spPr/>
      <dgm:t>
        <a:bodyPr/>
        <a:lstStyle/>
        <a:p>
          <a:endParaRPr lang="en-US"/>
        </a:p>
      </dgm:t>
    </dgm:pt>
    <dgm:pt modelId="{989616B7-2B93-4C43-9E37-A17D405851B3}" type="pres">
      <dgm:prSet presAssocID="{13B696B2-964E-4A1D-8AFB-0D337A8B6D12}" presName="lastNode" presStyleLbl="node1" presStyleIdx="2" presStyleCnt="3" custScaleX="97834" custScaleY="97730" custLinFactX="-83445" custLinFactNeighborX="-100000" custLinFactNeighborY="-3188">
        <dgm:presLayoutVars>
          <dgm:bulletEnabled val="1"/>
        </dgm:presLayoutVars>
      </dgm:prSet>
      <dgm:spPr/>
      <dgm:t>
        <a:bodyPr/>
        <a:lstStyle/>
        <a:p>
          <a:endParaRPr lang="en-US"/>
        </a:p>
      </dgm:t>
    </dgm:pt>
  </dgm:ptLst>
  <dgm:cxnLst>
    <dgm:cxn modelId="{2CA8EE70-2C0A-40C9-A928-D39C02572BB1}" type="presOf" srcId="{13B696B2-964E-4A1D-8AFB-0D337A8B6D12}" destId="{E95A0A83-FF25-4EC3-96F4-3518101CAC72}" srcOrd="0" destOrd="0" presId="urn:microsoft.com/office/officeart/2005/8/layout/equation2"/>
    <dgm:cxn modelId="{156282F9-41A1-4777-89E6-F1D73495D89C}" type="presOf" srcId="{CBC47A16-EA67-4499-B73B-CDCEEC952D02}" destId="{31951383-0BAB-4431-AF02-6224CAA68C89}" srcOrd="1" destOrd="0" presId="urn:microsoft.com/office/officeart/2005/8/layout/equation2"/>
    <dgm:cxn modelId="{5BD8D6EF-0617-4750-8779-CE9908952790}" type="presOf" srcId="{F09C9BBD-6D76-4C96-9C49-1CB4311BAC51}" destId="{8000091E-F2D9-41F7-861C-E9AA14C2C655}" srcOrd="0" destOrd="0" presId="urn:microsoft.com/office/officeart/2005/8/layout/equation2"/>
    <dgm:cxn modelId="{2F555AED-ABA6-46FA-9320-B3AC384CEAE2}" srcId="{13B696B2-964E-4A1D-8AFB-0D337A8B6D12}" destId="{D39BA78C-51B2-4387-80E7-C06FA7880915}" srcOrd="2" destOrd="0" parTransId="{0B44F8D7-C9D1-44D2-8CDE-313B1A268FF2}" sibTransId="{50541CBC-D39C-4ED7-B43D-F56401944876}"/>
    <dgm:cxn modelId="{25FFD412-4290-4CCD-A2AC-9139A35219F0}" type="presOf" srcId="{D39BA78C-51B2-4387-80E7-C06FA7880915}" destId="{989616B7-2B93-4C43-9E37-A17D405851B3}" srcOrd="0" destOrd="0" presId="urn:microsoft.com/office/officeart/2005/8/layout/equation2"/>
    <dgm:cxn modelId="{43D7E1E0-F4FF-473C-955D-66F52A4DE10E}" type="presOf" srcId="{CBC47A16-EA67-4499-B73B-CDCEEC952D02}" destId="{7D8DBB74-5A95-4409-97DD-4B66DF888AF9}" srcOrd="0" destOrd="0" presId="urn:microsoft.com/office/officeart/2005/8/layout/equation2"/>
    <dgm:cxn modelId="{21991AF5-B145-4BE0-A04B-468C7861981F}" type="presOf" srcId="{17F173D3-1BE6-4C93-8174-FC03F1441084}" destId="{43986EBF-C0C8-408F-A460-94A261F824D9}" srcOrd="0" destOrd="0" presId="urn:microsoft.com/office/officeart/2005/8/layout/equation2"/>
    <dgm:cxn modelId="{4583527B-7763-4BEE-986F-FCF62F8FC861}" srcId="{13B696B2-964E-4A1D-8AFB-0D337A8B6D12}" destId="{2D058182-A937-4836-86C9-DC29B42A2A6E}" srcOrd="1" destOrd="0" parTransId="{609B8008-1599-4BD9-97E9-BD0168629F13}" sibTransId="{CBC47A16-EA67-4499-B73B-CDCEEC952D02}"/>
    <dgm:cxn modelId="{5A8F4C2D-7D3B-4563-8890-6DE28E4F67D6}" srcId="{13B696B2-964E-4A1D-8AFB-0D337A8B6D12}" destId="{F09C9BBD-6D76-4C96-9C49-1CB4311BAC51}" srcOrd="0" destOrd="0" parTransId="{FDD58F67-835D-433F-96E7-18563896729B}" sibTransId="{17F173D3-1BE6-4C93-8174-FC03F1441084}"/>
    <dgm:cxn modelId="{F21B90BD-103F-415F-B428-BEA17CFE3562}" type="presOf" srcId="{2D058182-A937-4836-86C9-DC29B42A2A6E}" destId="{900F6856-EBB1-487A-9C1B-1EE98DEA986B}" srcOrd="0" destOrd="0" presId="urn:microsoft.com/office/officeart/2005/8/layout/equation2"/>
    <dgm:cxn modelId="{7FBF722E-8CB8-4961-BB88-6A8481A7CE3F}" type="presParOf" srcId="{E95A0A83-FF25-4EC3-96F4-3518101CAC72}" destId="{105D47F2-911D-46C3-91BD-EF2B4124AB3F}" srcOrd="0" destOrd="0" presId="urn:microsoft.com/office/officeart/2005/8/layout/equation2"/>
    <dgm:cxn modelId="{33F381A9-A6DE-4F21-A705-DD110715A62E}" type="presParOf" srcId="{105D47F2-911D-46C3-91BD-EF2B4124AB3F}" destId="{8000091E-F2D9-41F7-861C-E9AA14C2C655}" srcOrd="0" destOrd="0" presId="urn:microsoft.com/office/officeart/2005/8/layout/equation2"/>
    <dgm:cxn modelId="{B9FF0080-1461-4806-BF76-D297D1C448A9}" type="presParOf" srcId="{105D47F2-911D-46C3-91BD-EF2B4124AB3F}" destId="{79E2696A-3F9A-4209-8783-D0781A3C0232}" srcOrd="1" destOrd="0" presId="urn:microsoft.com/office/officeart/2005/8/layout/equation2"/>
    <dgm:cxn modelId="{17418C3A-29ED-4CA4-B261-4717EF823283}" type="presParOf" srcId="{105D47F2-911D-46C3-91BD-EF2B4124AB3F}" destId="{43986EBF-C0C8-408F-A460-94A261F824D9}" srcOrd="2" destOrd="0" presId="urn:microsoft.com/office/officeart/2005/8/layout/equation2"/>
    <dgm:cxn modelId="{DD988136-A6AA-4975-A967-E457AFC38BA0}" type="presParOf" srcId="{105D47F2-911D-46C3-91BD-EF2B4124AB3F}" destId="{6C6C82C3-2C52-4617-B9E9-6EF4DBD75E44}" srcOrd="3" destOrd="0" presId="urn:microsoft.com/office/officeart/2005/8/layout/equation2"/>
    <dgm:cxn modelId="{5DFC66DC-8222-483E-A6FC-34D3818B34B8}" type="presParOf" srcId="{105D47F2-911D-46C3-91BD-EF2B4124AB3F}" destId="{900F6856-EBB1-487A-9C1B-1EE98DEA986B}" srcOrd="4" destOrd="0" presId="urn:microsoft.com/office/officeart/2005/8/layout/equation2"/>
    <dgm:cxn modelId="{B1B9CC57-51D0-413A-9ABB-EEA3F1DB0207}" type="presParOf" srcId="{E95A0A83-FF25-4EC3-96F4-3518101CAC72}" destId="{7D8DBB74-5A95-4409-97DD-4B66DF888AF9}" srcOrd="1" destOrd="0" presId="urn:microsoft.com/office/officeart/2005/8/layout/equation2"/>
    <dgm:cxn modelId="{10CA6C4A-4FB0-49D8-9657-E8B14183C7C8}" type="presParOf" srcId="{7D8DBB74-5A95-4409-97DD-4B66DF888AF9}" destId="{31951383-0BAB-4431-AF02-6224CAA68C89}" srcOrd="0" destOrd="0" presId="urn:microsoft.com/office/officeart/2005/8/layout/equation2"/>
    <dgm:cxn modelId="{2ED284A7-F10F-4356-B5F3-B79F3472EB6A}" type="presParOf" srcId="{E95A0A83-FF25-4EC3-96F4-3518101CAC72}" destId="{989616B7-2B93-4C43-9E37-A17D405851B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FEAED-4AB3-4669-890D-CD1AA02082E7}" type="doc">
      <dgm:prSet loTypeId="urn:microsoft.com/office/officeart/2005/8/layout/arrow2" loCatId="process" qsTypeId="urn:microsoft.com/office/officeart/2005/8/quickstyle/simple1" qsCatId="simple" csTypeId="urn:microsoft.com/office/officeart/2005/8/colors/accent1_2" csCatId="accent1" phldr="1"/>
      <dgm:spPr/>
    </dgm:pt>
    <dgm:pt modelId="{F7BA4A40-2EAF-4C04-8EEF-45456E608834}">
      <dgm:prSet phldrT="[Text]"/>
      <dgm:spPr/>
      <dgm:t>
        <a:bodyPr/>
        <a:lstStyle/>
        <a:p>
          <a:r>
            <a:rPr lang="en-US" dirty="0" smtClean="0"/>
            <a:t>12 world regions</a:t>
          </a:r>
          <a:endParaRPr lang="en-US" dirty="0"/>
        </a:p>
      </dgm:t>
    </dgm:pt>
    <dgm:pt modelId="{8F9E35CF-2538-4A3A-954F-33ABC96960D5}" type="parTrans" cxnId="{863DF20E-1DBC-498C-8FCB-E2C7C1A83C02}">
      <dgm:prSet/>
      <dgm:spPr/>
      <dgm:t>
        <a:bodyPr/>
        <a:lstStyle/>
        <a:p>
          <a:endParaRPr lang="en-US"/>
        </a:p>
      </dgm:t>
    </dgm:pt>
    <dgm:pt modelId="{CC94408A-C902-4D6A-A790-2358DB9EAAA2}" type="sibTrans" cxnId="{863DF20E-1DBC-498C-8FCB-E2C7C1A83C02}">
      <dgm:prSet/>
      <dgm:spPr/>
      <dgm:t>
        <a:bodyPr/>
        <a:lstStyle/>
        <a:p>
          <a:endParaRPr lang="en-US"/>
        </a:p>
      </dgm:t>
    </dgm:pt>
    <dgm:pt modelId="{EA99A95E-5B4B-4ED6-AFA6-E7D7CE781241}">
      <dgm:prSet phldrT="[Text]"/>
      <dgm:spPr/>
      <dgm:t>
        <a:bodyPr/>
        <a:lstStyle/>
        <a:p>
          <a:r>
            <a:rPr lang="en-US" dirty="0" smtClean="0"/>
            <a:t>Economic and geophysical sectors</a:t>
          </a:r>
          <a:endParaRPr lang="en-US" dirty="0"/>
        </a:p>
      </dgm:t>
    </dgm:pt>
    <dgm:pt modelId="{C7E6C81B-75B6-47E4-AAC0-F9647319EE33}" type="parTrans" cxnId="{B74614B4-1D7C-4619-9E3E-4B070A29C34D}">
      <dgm:prSet/>
      <dgm:spPr/>
      <dgm:t>
        <a:bodyPr/>
        <a:lstStyle/>
        <a:p>
          <a:endParaRPr lang="en-US"/>
        </a:p>
      </dgm:t>
    </dgm:pt>
    <dgm:pt modelId="{41422877-DC01-4DD6-8009-72AA6CE3DDFD}" type="sibTrans" cxnId="{B74614B4-1D7C-4619-9E3E-4B070A29C34D}">
      <dgm:prSet/>
      <dgm:spPr/>
      <dgm:t>
        <a:bodyPr/>
        <a:lstStyle/>
        <a:p>
          <a:endParaRPr lang="en-US"/>
        </a:p>
      </dgm:t>
    </dgm:pt>
    <dgm:pt modelId="{BAD35FB3-B399-4EE9-8411-50D1BEF60667}">
      <dgm:prSet phldrT="[Text]"/>
      <dgm:spPr/>
      <dgm:t>
        <a:bodyPr/>
        <a:lstStyle/>
        <a:p>
          <a:r>
            <a:rPr lang="en-US" dirty="0" smtClean="0"/>
            <a:t>Five different policy scenarios</a:t>
          </a:r>
          <a:endParaRPr lang="en-US" dirty="0"/>
        </a:p>
      </dgm:t>
    </dgm:pt>
    <dgm:pt modelId="{45115E17-8A42-402F-8371-D44A506320A8}" type="parTrans" cxnId="{B9CE92BC-154A-4ADA-8ABB-89E7A833FF5A}">
      <dgm:prSet/>
      <dgm:spPr/>
      <dgm:t>
        <a:bodyPr/>
        <a:lstStyle/>
        <a:p>
          <a:endParaRPr lang="en-US"/>
        </a:p>
      </dgm:t>
    </dgm:pt>
    <dgm:pt modelId="{F5353069-2091-43C0-AB49-026B7E8E837D}" type="sibTrans" cxnId="{B9CE92BC-154A-4ADA-8ABB-89E7A833FF5A}">
      <dgm:prSet/>
      <dgm:spPr/>
      <dgm:t>
        <a:bodyPr/>
        <a:lstStyle/>
        <a:p>
          <a:endParaRPr lang="en-US"/>
        </a:p>
      </dgm:t>
    </dgm:pt>
    <dgm:pt modelId="{577D6E6D-55C0-4A23-BCFE-8BADDBDBCBC9}" type="pres">
      <dgm:prSet presAssocID="{07AFEAED-4AB3-4669-890D-CD1AA02082E7}" presName="arrowDiagram" presStyleCnt="0">
        <dgm:presLayoutVars>
          <dgm:chMax val="5"/>
          <dgm:dir/>
          <dgm:resizeHandles val="exact"/>
        </dgm:presLayoutVars>
      </dgm:prSet>
      <dgm:spPr/>
    </dgm:pt>
    <dgm:pt modelId="{F5485F13-C9F7-4D5C-BE32-6DD36AB45D13}" type="pres">
      <dgm:prSet presAssocID="{07AFEAED-4AB3-4669-890D-CD1AA02082E7}" presName="arrow" presStyleLbl="bgShp" presStyleIdx="0" presStyleCnt="1"/>
      <dgm:spPr/>
    </dgm:pt>
    <dgm:pt modelId="{8AF9AB5F-F784-4C85-BD97-A19A9C5395E8}" type="pres">
      <dgm:prSet presAssocID="{07AFEAED-4AB3-4669-890D-CD1AA02082E7}" presName="arrowDiagram3" presStyleCnt="0"/>
      <dgm:spPr/>
    </dgm:pt>
    <dgm:pt modelId="{B2D4A680-7B3E-497F-8A00-A9F1BB49A892}" type="pres">
      <dgm:prSet presAssocID="{F7BA4A40-2EAF-4C04-8EEF-45456E608834}" presName="bullet3a" presStyleLbl="node1" presStyleIdx="0" presStyleCnt="3"/>
      <dgm:spPr/>
    </dgm:pt>
    <dgm:pt modelId="{69F9E9F8-39D2-437A-A39C-949154DDB8FF}" type="pres">
      <dgm:prSet presAssocID="{F7BA4A40-2EAF-4C04-8EEF-45456E608834}" presName="textBox3a" presStyleLbl="revTx" presStyleIdx="0" presStyleCnt="3">
        <dgm:presLayoutVars>
          <dgm:bulletEnabled val="1"/>
        </dgm:presLayoutVars>
      </dgm:prSet>
      <dgm:spPr/>
      <dgm:t>
        <a:bodyPr/>
        <a:lstStyle/>
        <a:p>
          <a:endParaRPr lang="en-US"/>
        </a:p>
      </dgm:t>
    </dgm:pt>
    <dgm:pt modelId="{F02B755C-0A31-44DC-A600-FE597160CFBE}" type="pres">
      <dgm:prSet presAssocID="{EA99A95E-5B4B-4ED6-AFA6-E7D7CE781241}" presName="bullet3b" presStyleLbl="node1" presStyleIdx="1" presStyleCnt="3"/>
      <dgm:spPr/>
    </dgm:pt>
    <dgm:pt modelId="{475A13AF-D2B7-4D09-8D53-EA2185C83470}" type="pres">
      <dgm:prSet presAssocID="{EA99A95E-5B4B-4ED6-AFA6-E7D7CE781241}" presName="textBox3b" presStyleLbl="revTx" presStyleIdx="1" presStyleCnt="3">
        <dgm:presLayoutVars>
          <dgm:bulletEnabled val="1"/>
        </dgm:presLayoutVars>
      </dgm:prSet>
      <dgm:spPr/>
      <dgm:t>
        <a:bodyPr/>
        <a:lstStyle/>
        <a:p>
          <a:endParaRPr lang="en-US"/>
        </a:p>
      </dgm:t>
    </dgm:pt>
    <dgm:pt modelId="{F6826EDC-2186-47FC-A9C2-2EDAEA787A4B}" type="pres">
      <dgm:prSet presAssocID="{BAD35FB3-B399-4EE9-8411-50D1BEF60667}" presName="bullet3c" presStyleLbl="node1" presStyleIdx="2" presStyleCnt="3"/>
      <dgm:spPr/>
    </dgm:pt>
    <dgm:pt modelId="{5F78A8E4-4175-434D-9F6F-9B403A97ADD5}" type="pres">
      <dgm:prSet presAssocID="{BAD35FB3-B399-4EE9-8411-50D1BEF60667}" presName="textBox3c" presStyleLbl="revTx" presStyleIdx="2" presStyleCnt="3">
        <dgm:presLayoutVars>
          <dgm:bulletEnabled val="1"/>
        </dgm:presLayoutVars>
      </dgm:prSet>
      <dgm:spPr/>
      <dgm:t>
        <a:bodyPr/>
        <a:lstStyle/>
        <a:p>
          <a:endParaRPr lang="en-US"/>
        </a:p>
      </dgm:t>
    </dgm:pt>
  </dgm:ptLst>
  <dgm:cxnLst>
    <dgm:cxn modelId="{7B75742B-50C2-4036-B29C-ED6B5CAC7EE7}" type="presOf" srcId="{EA99A95E-5B4B-4ED6-AFA6-E7D7CE781241}" destId="{475A13AF-D2B7-4D09-8D53-EA2185C83470}" srcOrd="0" destOrd="0" presId="urn:microsoft.com/office/officeart/2005/8/layout/arrow2"/>
    <dgm:cxn modelId="{B74614B4-1D7C-4619-9E3E-4B070A29C34D}" srcId="{07AFEAED-4AB3-4669-890D-CD1AA02082E7}" destId="{EA99A95E-5B4B-4ED6-AFA6-E7D7CE781241}" srcOrd="1" destOrd="0" parTransId="{C7E6C81B-75B6-47E4-AAC0-F9647319EE33}" sibTransId="{41422877-DC01-4DD6-8009-72AA6CE3DDFD}"/>
    <dgm:cxn modelId="{B9CE92BC-154A-4ADA-8ABB-89E7A833FF5A}" srcId="{07AFEAED-4AB3-4669-890D-CD1AA02082E7}" destId="{BAD35FB3-B399-4EE9-8411-50D1BEF60667}" srcOrd="2" destOrd="0" parTransId="{45115E17-8A42-402F-8371-D44A506320A8}" sibTransId="{F5353069-2091-43C0-AB49-026B7E8E837D}"/>
    <dgm:cxn modelId="{4932A3F3-AAB8-4FE7-8E36-6F618CDC87B2}" type="presOf" srcId="{BAD35FB3-B399-4EE9-8411-50D1BEF60667}" destId="{5F78A8E4-4175-434D-9F6F-9B403A97ADD5}" srcOrd="0" destOrd="0" presId="urn:microsoft.com/office/officeart/2005/8/layout/arrow2"/>
    <dgm:cxn modelId="{863DF20E-1DBC-498C-8FCB-E2C7C1A83C02}" srcId="{07AFEAED-4AB3-4669-890D-CD1AA02082E7}" destId="{F7BA4A40-2EAF-4C04-8EEF-45456E608834}" srcOrd="0" destOrd="0" parTransId="{8F9E35CF-2538-4A3A-954F-33ABC96960D5}" sibTransId="{CC94408A-C902-4D6A-A790-2358DB9EAAA2}"/>
    <dgm:cxn modelId="{424DAE72-BA32-453B-934E-C6FACDB71077}" type="presOf" srcId="{F7BA4A40-2EAF-4C04-8EEF-45456E608834}" destId="{69F9E9F8-39D2-437A-A39C-949154DDB8FF}" srcOrd="0" destOrd="0" presId="urn:microsoft.com/office/officeart/2005/8/layout/arrow2"/>
    <dgm:cxn modelId="{68AD9298-7521-43FC-97D7-10A2471E25F3}" type="presOf" srcId="{07AFEAED-4AB3-4669-890D-CD1AA02082E7}" destId="{577D6E6D-55C0-4A23-BCFE-8BADDBDBCBC9}" srcOrd="0" destOrd="0" presId="urn:microsoft.com/office/officeart/2005/8/layout/arrow2"/>
    <dgm:cxn modelId="{9B8BA57D-E44C-4520-9574-A12737BE69C3}" type="presParOf" srcId="{577D6E6D-55C0-4A23-BCFE-8BADDBDBCBC9}" destId="{F5485F13-C9F7-4D5C-BE32-6DD36AB45D13}" srcOrd="0" destOrd="0" presId="urn:microsoft.com/office/officeart/2005/8/layout/arrow2"/>
    <dgm:cxn modelId="{539C4EFF-1508-423C-BE63-2B3AFC406920}" type="presParOf" srcId="{577D6E6D-55C0-4A23-BCFE-8BADDBDBCBC9}" destId="{8AF9AB5F-F784-4C85-BD97-A19A9C5395E8}" srcOrd="1" destOrd="0" presId="urn:microsoft.com/office/officeart/2005/8/layout/arrow2"/>
    <dgm:cxn modelId="{68519262-BC53-46EB-95C2-BC1B196513BF}" type="presParOf" srcId="{8AF9AB5F-F784-4C85-BD97-A19A9C5395E8}" destId="{B2D4A680-7B3E-497F-8A00-A9F1BB49A892}" srcOrd="0" destOrd="0" presId="urn:microsoft.com/office/officeart/2005/8/layout/arrow2"/>
    <dgm:cxn modelId="{E7515697-306B-4995-BA99-E3F7D9C24B48}" type="presParOf" srcId="{8AF9AB5F-F784-4C85-BD97-A19A9C5395E8}" destId="{69F9E9F8-39D2-437A-A39C-949154DDB8FF}" srcOrd="1" destOrd="0" presId="urn:microsoft.com/office/officeart/2005/8/layout/arrow2"/>
    <dgm:cxn modelId="{7E6BFA83-34D2-41D8-B2A9-141796969A9F}" type="presParOf" srcId="{8AF9AB5F-F784-4C85-BD97-A19A9C5395E8}" destId="{F02B755C-0A31-44DC-A600-FE597160CFBE}" srcOrd="2" destOrd="0" presId="urn:microsoft.com/office/officeart/2005/8/layout/arrow2"/>
    <dgm:cxn modelId="{87C494F1-6D5C-424D-BFD8-633FB7DD2A21}" type="presParOf" srcId="{8AF9AB5F-F784-4C85-BD97-A19A9C5395E8}" destId="{475A13AF-D2B7-4D09-8D53-EA2185C83470}" srcOrd="3" destOrd="0" presId="urn:microsoft.com/office/officeart/2005/8/layout/arrow2"/>
    <dgm:cxn modelId="{575DB359-6976-46C6-B3A1-A2D0ABA0D9D4}" type="presParOf" srcId="{8AF9AB5F-F784-4C85-BD97-A19A9C5395E8}" destId="{F6826EDC-2186-47FC-A9C2-2EDAEA787A4B}" srcOrd="4" destOrd="0" presId="urn:microsoft.com/office/officeart/2005/8/layout/arrow2"/>
    <dgm:cxn modelId="{B0B729DC-EA92-42C0-9A38-8105F0B50290}" type="presParOf" srcId="{8AF9AB5F-F784-4C85-BD97-A19A9C5395E8}" destId="{5F78A8E4-4175-434D-9F6F-9B403A97ADD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9573F-ABFE-46AD-9FBE-5D29D54911B0}"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24ABF34F-14C9-47DB-962E-7D7D7377A718}">
      <dgm:prSet phldrT="[Text]" custT="1"/>
      <dgm:spPr/>
      <dgm:t>
        <a:bodyPr/>
        <a:lstStyle/>
        <a:p>
          <a:r>
            <a:rPr lang="en-US" sz="1800" dirty="0" smtClean="0"/>
            <a:t>CO</a:t>
          </a:r>
          <a:r>
            <a:rPr lang="en-US" sz="1800" baseline="-25000" dirty="0" smtClean="0"/>
            <a:t>2</a:t>
          </a:r>
          <a:r>
            <a:rPr lang="en-US" sz="1800" dirty="0" smtClean="0"/>
            <a:t> emissions</a:t>
          </a:r>
          <a:endParaRPr lang="en-US" sz="1800" dirty="0"/>
        </a:p>
      </dgm:t>
    </dgm:pt>
    <dgm:pt modelId="{86941F91-BC4E-49F9-9C3A-D42A91D91836}" type="parTrans" cxnId="{ED000937-5377-4015-AC5A-802CF84BE7DC}">
      <dgm:prSet/>
      <dgm:spPr/>
      <dgm:t>
        <a:bodyPr/>
        <a:lstStyle/>
        <a:p>
          <a:endParaRPr lang="en-US"/>
        </a:p>
      </dgm:t>
    </dgm:pt>
    <dgm:pt modelId="{1873A8B5-3D2D-40FF-9DBF-93AEBB0D8B54}" type="sibTrans" cxnId="{ED000937-5377-4015-AC5A-802CF84BE7DC}">
      <dgm:prSet/>
      <dgm:spPr/>
      <dgm:t>
        <a:bodyPr/>
        <a:lstStyle/>
        <a:p>
          <a:endParaRPr lang="en-US"/>
        </a:p>
      </dgm:t>
    </dgm:pt>
    <dgm:pt modelId="{D43CC7B1-3092-47E0-9AF7-A52844C1D912}">
      <dgm:prSet phldrT="[Text]" custT="1"/>
      <dgm:spPr/>
      <dgm:t>
        <a:bodyPr/>
        <a:lstStyle/>
        <a:p>
          <a:r>
            <a:rPr lang="en-US" sz="1800" dirty="0" smtClean="0"/>
            <a:t>Atmospheric concentrations of CO</a:t>
          </a:r>
          <a:r>
            <a:rPr lang="en-US" sz="1800" baseline="-25000" dirty="0" smtClean="0"/>
            <a:t>2</a:t>
          </a:r>
          <a:endParaRPr lang="en-US" sz="1800" baseline="-25000" dirty="0"/>
        </a:p>
      </dgm:t>
    </dgm:pt>
    <dgm:pt modelId="{E1EC96D2-55C9-4E93-BE27-727E2C83F429}" type="parTrans" cxnId="{8C893E5A-A192-482E-B5F1-1B50D7969794}">
      <dgm:prSet/>
      <dgm:spPr/>
      <dgm:t>
        <a:bodyPr/>
        <a:lstStyle/>
        <a:p>
          <a:endParaRPr lang="en-US"/>
        </a:p>
      </dgm:t>
    </dgm:pt>
    <dgm:pt modelId="{A3AA9BA2-D875-4A3E-81F1-80C0C660883E}" type="sibTrans" cxnId="{8C893E5A-A192-482E-B5F1-1B50D7969794}">
      <dgm:prSet/>
      <dgm:spPr/>
      <dgm:t>
        <a:bodyPr/>
        <a:lstStyle/>
        <a:p>
          <a:endParaRPr lang="en-US"/>
        </a:p>
      </dgm:t>
    </dgm:pt>
    <dgm:pt modelId="{80F6BAA8-D074-4039-AEF7-2E58ABC6A80E}">
      <dgm:prSet phldrT="[Text]" custT="1"/>
      <dgm:spPr/>
      <dgm:t>
        <a:bodyPr/>
        <a:lstStyle/>
        <a:p>
          <a:r>
            <a:rPr lang="en-US" sz="1800" dirty="0" smtClean="0"/>
            <a:t>Changes in global average temperature</a:t>
          </a:r>
          <a:endParaRPr lang="en-US" sz="1800" dirty="0"/>
        </a:p>
      </dgm:t>
    </dgm:pt>
    <dgm:pt modelId="{B27DC311-D74B-4122-855B-CDDA3CE954B5}" type="parTrans" cxnId="{A5CFD3C8-5F37-43CC-881F-696D6B089ED3}">
      <dgm:prSet/>
      <dgm:spPr/>
      <dgm:t>
        <a:bodyPr/>
        <a:lstStyle/>
        <a:p>
          <a:endParaRPr lang="en-US"/>
        </a:p>
      </dgm:t>
    </dgm:pt>
    <dgm:pt modelId="{BBCE692B-6F7A-4EEA-A50D-68810FD69150}" type="sibTrans" cxnId="{A5CFD3C8-5F37-43CC-881F-696D6B089ED3}">
      <dgm:prSet/>
      <dgm:spPr/>
      <dgm:t>
        <a:bodyPr/>
        <a:lstStyle/>
        <a:p>
          <a:endParaRPr lang="en-US"/>
        </a:p>
      </dgm:t>
    </dgm:pt>
    <dgm:pt modelId="{9F7F5DC5-C637-4FDD-AA56-12709EA038F6}">
      <dgm:prSet phldrT="[Text]" custT="1"/>
      <dgm:spPr/>
      <dgm:t>
        <a:bodyPr/>
        <a:lstStyle/>
        <a:p>
          <a:r>
            <a:rPr lang="en-US" sz="1800" dirty="0" smtClean="0"/>
            <a:t>Carbon prices</a:t>
          </a:r>
          <a:endParaRPr lang="en-US" sz="1800" dirty="0"/>
        </a:p>
      </dgm:t>
    </dgm:pt>
    <dgm:pt modelId="{BBB1E692-D696-4779-903A-6D69D8E4A59A}" type="parTrans" cxnId="{B358152F-9757-47A4-B361-B8D73875EDD2}">
      <dgm:prSet/>
      <dgm:spPr/>
      <dgm:t>
        <a:bodyPr/>
        <a:lstStyle/>
        <a:p>
          <a:endParaRPr lang="en-US"/>
        </a:p>
      </dgm:t>
    </dgm:pt>
    <dgm:pt modelId="{91D63100-5FD4-441B-A8BE-0606CFA73B33}" type="sibTrans" cxnId="{B358152F-9757-47A4-B361-B8D73875EDD2}">
      <dgm:prSet/>
      <dgm:spPr/>
      <dgm:t>
        <a:bodyPr/>
        <a:lstStyle/>
        <a:p>
          <a:endParaRPr lang="en-US"/>
        </a:p>
      </dgm:t>
    </dgm:pt>
    <dgm:pt modelId="{16863D95-DCAB-40CA-A825-12CB27817DFD}">
      <dgm:prSet phldrT="[Text]" custT="1"/>
      <dgm:spPr/>
      <dgm:t>
        <a:bodyPr/>
        <a:lstStyle/>
        <a:p>
          <a:r>
            <a:rPr lang="en-US" sz="1800" dirty="0" smtClean="0"/>
            <a:t>Net costs and benefits</a:t>
          </a:r>
          <a:endParaRPr lang="en-US" sz="1800" dirty="0"/>
        </a:p>
      </dgm:t>
    </dgm:pt>
    <dgm:pt modelId="{DCE46D3F-08E5-4951-BCF4-4A2F9C97F28A}" type="parTrans" cxnId="{45E3104D-8684-4299-BA4E-FA3E60928EBD}">
      <dgm:prSet/>
      <dgm:spPr/>
      <dgm:t>
        <a:bodyPr/>
        <a:lstStyle/>
        <a:p>
          <a:endParaRPr lang="en-US"/>
        </a:p>
      </dgm:t>
    </dgm:pt>
    <dgm:pt modelId="{42B237F3-87D6-4556-8371-DFECA89F8570}" type="sibTrans" cxnId="{45E3104D-8684-4299-BA4E-FA3E60928EBD}">
      <dgm:prSet/>
      <dgm:spPr/>
      <dgm:t>
        <a:bodyPr/>
        <a:lstStyle/>
        <a:p>
          <a:endParaRPr lang="en-US"/>
        </a:p>
      </dgm:t>
    </dgm:pt>
    <dgm:pt modelId="{492DC0ED-0991-46FF-A953-D1A5A3D94B41}" type="pres">
      <dgm:prSet presAssocID="{D339573F-ABFE-46AD-9FBE-5D29D54911B0}" presName="Name0" presStyleCnt="0">
        <dgm:presLayoutVars>
          <dgm:chMax val="7"/>
          <dgm:chPref val="5"/>
        </dgm:presLayoutVars>
      </dgm:prSet>
      <dgm:spPr/>
      <dgm:t>
        <a:bodyPr/>
        <a:lstStyle/>
        <a:p>
          <a:endParaRPr lang="en-US"/>
        </a:p>
      </dgm:t>
    </dgm:pt>
    <dgm:pt modelId="{A8D1CD04-C57E-4E62-899E-308ADD7196EA}" type="pres">
      <dgm:prSet presAssocID="{D339573F-ABFE-46AD-9FBE-5D29D54911B0}" presName="arrowNode" presStyleLbl="node1" presStyleIdx="0" presStyleCnt="1"/>
      <dgm:spPr/>
    </dgm:pt>
    <dgm:pt modelId="{81B3299B-9A58-4247-A336-B57273DBCBE5}" type="pres">
      <dgm:prSet presAssocID="{24ABF34F-14C9-47DB-962E-7D7D7377A718}" presName="txNode1" presStyleLbl="revTx" presStyleIdx="0" presStyleCnt="5">
        <dgm:presLayoutVars>
          <dgm:bulletEnabled val="1"/>
        </dgm:presLayoutVars>
      </dgm:prSet>
      <dgm:spPr/>
      <dgm:t>
        <a:bodyPr/>
        <a:lstStyle/>
        <a:p>
          <a:endParaRPr lang="en-US"/>
        </a:p>
      </dgm:t>
    </dgm:pt>
    <dgm:pt modelId="{F3511F10-F8A8-4BFF-9A4B-FA708B4BE7EA}" type="pres">
      <dgm:prSet presAssocID="{D43CC7B1-3092-47E0-9AF7-A52844C1D912}" presName="txNode2" presStyleLbl="revTx" presStyleIdx="1" presStyleCnt="5">
        <dgm:presLayoutVars>
          <dgm:bulletEnabled val="1"/>
        </dgm:presLayoutVars>
      </dgm:prSet>
      <dgm:spPr/>
      <dgm:t>
        <a:bodyPr/>
        <a:lstStyle/>
        <a:p>
          <a:endParaRPr lang="en-US"/>
        </a:p>
      </dgm:t>
    </dgm:pt>
    <dgm:pt modelId="{8178561D-A6BE-4A4E-993B-FA30E8B984FC}" type="pres">
      <dgm:prSet presAssocID="{A3AA9BA2-D875-4A3E-81F1-80C0C660883E}" presName="dotNode2" presStyleCnt="0"/>
      <dgm:spPr/>
    </dgm:pt>
    <dgm:pt modelId="{7391E526-2559-495C-B171-4FBA3497E3E7}" type="pres">
      <dgm:prSet presAssocID="{A3AA9BA2-D875-4A3E-81F1-80C0C660883E}" presName="dotRepeatNode" presStyleLbl="fgShp" presStyleIdx="0" presStyleCnt="3"/>
      <dgm:spPr/>
      <dgm:t>
        <a:bodyPr/>
        <a:lstStyle/>
        <a:p>
          <a:endParaRPr lang="en-US"/>
        </a:p>
      </dgm:t>
    </dgm:pt>
    <dgm:pt modelId="{2FECC25E-CC41-4614-BC2E-A2955F188B75}" type="pres">
      <dgm:prSet presAssocID="{80F6BAA8-D074-4039-AEF7-2E58ABC6A80E}" presName="txNode3" presStyleLbl="revTx" presStyleIdx="2" presStyleCnt="5" custScaleY="140447" custLinFactNeighborX="-9444" custLinFactNeighborY="37226">
        <dgm:presLayoutVars>
          <dgm:bulletEnabled val="1"/>
        </dgm:presLayoutVars>
      </dgm:prSet>
      <dgm:spPr/>
      <dgm:t>
        <a:bodyPr/>
        <a:lstStyle/>
        <a:p>
          <a:endParaRPr lang="en-US"/>
        </a:p>
      </dgm:t>
    </dgm:pt>
    <dgm:pt modelId="{9C79812B-2A98-42CE-864E-19F1D7016988}" type="pres">
      <dgm:prSet presAssocID="{BBCE692B-6F7A-4EEA-A50D-68810FD69150}" presName="dotNode3" presStyleCnt="0"/>
      <dgm:spPr/>
    </dgm:pt>
    <dgm:pt modelId="{FB8DEEB8-AF97-4B24-9BEF-344D6B7C951E}" type="pres">
      <dgm:prSet presAssocID="{BBCE692B-6F7A-4EEA-A50D-68810FD69150}" presName="dotRepeatNode" presStyleLbl="fgShp" presStyleIdx="1" presStyleCnt="3"/>
      <dgm:spPr/>
      <dgm:t>
        <a:bodyPr/>
        <a:lstStyle/>
        <a:p>
          <a:endParaRPr lang="en-US"/>
        </a:p>
      </dgm:t>
    </dgm:pt>
    <dgm:pt modelId="{87D067E0-D0C0-47AB-AB81-63362F46AF80}" type="pres">
      <dgm:prSet presAssocID="{9F7F5DC5-C637-4FDD-AA56-12709EA038F6}" presName="txNode4" presStyleLbl="revTx" presStyleIdx="3" presStyleCnt="5">
        <dgm:presLayoutVars>
          <dgm:bulletEnabled val="1"/>
        </dgm:presLayoutVars>
      </dgm:prSet>
      <dgm:spPr/>
      <dgm:t>
        <a:bodyPr/>
        <a:lstStyle/>
        <a:p>
          <a:endParaRPr lang="en-US"/>
        </a:p>
      </dgm:t>
    </dgm:pt>
    <dgm:pt modelId="{5D71229C-1661-4425-B937-73A633346108}" type="pres">
      <dgm:prSet presAssocID="{91D63100-5FD4-441B-A8BE-0606CFA73B33}" presName="dotNode4" presStyleCnt="0"/>
      <dgm:spPr/>
    </dgm:pt>
    <dgm:pt modelId="{8F050018-0D01-4A37-ACE5-BE0F5DE21573}" type="pres">
      <dgm:prSet presAssocID="{91D63100-5FD4-441B-A8BE-0606CFA73B33}" presName="dotRepeatNode" presStyleLbl="fgShp" presStyleIdx="2" presStyleCnt="3"/>
      <dgm:spPr/>
      <dgm:t>
        <a:bodyPr/>
        <a:lstStyle/>
        <a:p>
          <a:endParaRPr lang="en-US"/>
        </a:p>
      </dgm:t>
    </dgm:pt>
    <dgm:pt modelId="{46CCCEBE-0B1B-45DE-98B1-2E9A8AC61F64}" type="pres">
      <dgm:prSet presAssocID="{16863D95-DCAB-40CA-A825-12CB27817DFD}" presName="txNode5" presStyleLbl="revTx" presStyleIdx="4" presStyleCnt="5" custLinFactNeighborY="6204">
        <dgm:presLayoutVars>
          <dgm:bulletEnabled val="1"/>
        </dgm:presLayoutVars>
      </dgm:prSet>
      <dgm:spPr/>
      <dgm:t>
        <a:bodyPr/>
        <a:lstStyle/>
        <a:p>
          <a:endParaRPr lang="en-US"/>
        </a:p>
      </dgm:t>
    </dgm:pt>
  </dgm:ptLst>
  <dgm:cxnLst>
    <dgm:cxn modelId="{B358152F-9757-47A4-B361-B8D73875EDD2}" srcId="{D339573F-ABFE-46AD-9FBE-5D29D54911B0}" destId="{9F7F5DC5-C637-4FDD-AA56-12709EA038F6}" srcOrd="3" destOrd="0" parTransId="{BBB1E692-D696-4779-903A-6D69D8E4A59A}" sibTransId="{91D63100-5FD4-441B-A8BE-0606CFA73B33}"/>
    <dgm:cxn modelId="{8C8CFDAF-2527-4010-992C-EFEF5D38DD06}" type="presOf" srcId="{D43CC7B1-3092-47E0-9AF7-A52844C1D912}" destId="{F3511F10-F8A8-4BFF-9A4B-FA708B4BE7EA}" srcOrd="0" destOrd="0" presId="urn:microsoft.com/office/officeart/2009/3/layout/DescendingProcess"/>
    <dgm:cxn modelId="{2A00CAC2-28F7-4D7F-826C-61C0F4A6D7CE}" type="presOf" srcId="{91D63100-5FD4-441B-A8BE-0606CFA73B33}" destId="{8F050018-0D01-4A37-ACE5-BE0F5DE21573}" srcOrd="0" destOrd="0" presId="urn:microsoft.com/office/officeart/2009/3/layout/DescendingProcess"/>
    <dgm:cxn modelId="{EECF4A22-E0C9-475B-BD5D-2AFC26B35C52}" type="presOf" srcId="{A3AA9BA2-D875-4A3E-81F1-80C0C660883E}" destId="{7391E526-2559-495C-B171-4FBA3497E3E7}" srcOrd="0" destOrd="0" presId="urn:microsoft.com/office/officeart/2009/3/layout/DescendingProcess"/>
    <dgm:cxn modelId="{45E3104D-8684-4299-BA4E-FA3E60928EBD}" srcId="{D339573F-ABFE-46AD-9FBE-5D29D54911B0}" destId="{16863D95-DCAB-40CA-A825-12CB27817DFD}" srcOrd="4" destOrd="0" parTransId="{DCE46D3F-08E5-4951-BCF4-4A2F9C97F28A}" sibTransId="{42B237F3-87D6-4556-8371-DFECA89F8570}"/>
    <dgm:cxn modelId="{A5CFD3C8-5F37-43CC-881F-696D6B089ED3}" srcId="{D339573F-ABFE-46AD-9FBE-5D29D54911B0}" destId="{80F6BAA8-D074-4039-AEF7-2E58ABC6A80E}" srcOrd="2" destOrd="0" parTransId="{B27DC311-D74B-4122-855B-CDDA3CE954B5}" sibTransId="{BBCE692B-6F7A-4EEA-A50D-68810FD69150}"/>
    <dgm:cxn modelId="{D06B2E38-42FD-49F9-B06A-ECF50123EAE5}" type="presOf" srcId="{D339573F-ABFE-46AD-9FBE-5D29D54911B0}" destId="{492DC0ED-0991-46FF-A953-D1A5A3D94B41}" srcOrd="0" destOrd="0" presId="urn:microsoft.com/office/officeart/2009/3/layout/DescendingProcess"/>
    <dgm:cxn modelId="{6CEABA3E-7F29-44FA-83F4-7F2A4DF6FB08}" type="presOf" srcId="{BBCE692B-6F7A-4EEA-A50D-68810FD69150}" destId="{FB8DEEB8-AF97-4B24-9BEF-344D6B7C951E}" srcOrd="0" destOrd="0" presId="urn:microsoft.com/office/officeart/2009/3/layout/DescendingProcess"/>
    <dgm:cxn modelId="{9F5C355D-32B4-4926-86F0-C0EFF51A28CB}" type="presOf" srcId="{16863D95-DCAB-40CA-A825-12CB27817DFD}" destId="{46CCCEBE-0B1B-45DE-98B1-2E9A8AC61F64}" srcOrd="0" destOrd="0" presId="urn:microsoft.com/office/officeart/2009/3/layout/DescendingProcess"/>
    <dgm:cxn modelId="{DC401C82-792C-4853-9FBC-0B5AF9CA55BB}" type="presOf" srcId="{80F6BAA8-D074-4039-AEF7-2E58ABC6A80E}" destId="{2FECC25E-CC41-4614-BC2E-A2955F188B75}" srcOrd="0" destOrd="0" presId="urn:microsoft.com/office/officeart/2009/3/layout/DescendingProcess"/>
    <dgm:cxn modelId="{ED000937-5377-4015-AC5A-802CF84BE7DC}" srcId="{D339573F-ABFE-46AD-9FBE-5D29D54911B0}" destId="{24ABF34F-14C9-47DB-962E-7D7D7377A718}" srcOrd="0" destOrd="0" parTransId="{86941F91-BC4E-49F9-9C3A-D42A91D91836}" sibTransId="{1873A8B5-3D2D-40FF-9DBF-93AEBB0D8B54}"/>
    <dgm:cxn modelId="{280AFA01-F114-413C-9E77-07F71DC811DD}" type="presOf" srcId="{24ABF34F-14C9-47DB-962E-7D7D7377A718}" destId="{81B3299B-9A58-4247-A336-B57273DBCBE5}" srcOrd="0" destOrd="0" presId="urn:microsoft.com/office/officeart/2009/3/layout/DescendingProcess"/>
    <dgm:cxn modelId="{8C893E5A-A192-482E-B5F1-1B50D7969794}" srcId="{D339573F-ABFE-46AD-9FBE-5D29D54911B0}" destId="{D43CC7B1-3092-47E0-9AF7-A52844C1D912}" srcOrd="1" destOrd="0" parTransId="{E1EC96D2-55C9-4E93-BE27-727E2C83F429}" sibTransId="{A3AA9BA2-D875-4A3E-81F1-80C0C660883E}"/>
    <dgm:cxn modelId="{62760D23-ED8D-4753-B61B-86FAF8E26E12}" type="presOf" srcId="{9F7F5DC5-C637-4FDD-AA56-12709EA038F6}" destId="{87D067E0-D0C0-47AB-AB81-63362F46AF80}" srcOrd="0" destOrd="0" presId="urn:microsoft.com/office/officeart/2009/3/layout/DescendingProcess"/>
    <dgm:cxn modelId="{6805D410-9ED7-4DB9-B497-973300FE8824}" type="presParOf" srcId="{492DC0ED-0991-46FF-A953-D1A5A3D94B41}" destId="{A8D1CD04-C57E-4E62-899E-308ADD7196EA}" srcOrd="0" destOrd="0" presId="urn:microsoft.com/office/officeart/2009/3/layout/DescendingProcess"/>
    <dgm:cxn modelId="{C9515B49-1D44-4C29-BD27-4509783B2F8B}" type="presParOf" srcId="{492DC0ED-0991-46FF-A953-D1A5A3D94B41}" destId="{81B3299B-9A58-4247-A336-B57273DBCBE5}" srcOrd="1" destOrd="0" presId="urn:microsoft.com/office/officeart/2009/3/layout/DescendingProcess"/>
    <dgm:cxn modelId="{F06AB06B-C6A0-478B-8D58-1BDB81AFC4C3}" type="presParOf" srcId="{492DC0ED-0991-46FF-A953-D1A5A3D94B41}" destId="{F3511F10-F8A8-4BFF-9A4B-FA708B4BE7EA}" srcOrd="2" destOrd="0" presId="urn:microsoft.com/office/officeart/2009/3/layout/DescendingProcess"/>
    <dgm:cxn modelId="{2B1ADF2E-196D-41D7-A498-ED24D33E8C2B}" type="presParOf" srcId="{492DC0ED-0991-46FF-A953-D1A5A3D94B41}" destId="{8178561D-A6BE-4A4E-993B-FA30E8B984FC}" srcOrd="3" destOrd="0" presId="urn:microsoft.com/office/officeart/2009/3/layout/DescendingProcess"/>
    <dgm:cxn modelId="{7D6BA510-4987-4DCD-89E0-0B0015017CF4}" type="presParOf" srcId="{8178561D-A6BE-4A4E-993B-FA30E8B984FC}" destId="{7391E526-2559-495C-B171-4FBA3497E3E7}" srcOrd="0" destOrd="0" presId="urn:microsoft.com/office/officeart/2009/3/layout/DescendingProcess"/>
    <dgm:cxn modelId="{85D0ABFF-8B66-4F45-881E-35CB018F8F73}" type="presParOf" srcId="{492DC0ED-0991-46FF-A953-D1A5A3D94B41}" destId="{2FECC25E-CC41-4614-BC2E-A2955F188B75}" srcOrd="4" destOrd="0" presId="urn:microsoft.com/office/officeart/2009/3/layout/DescendingProcess"/>
    <dgm:cxn modelId="{315E520E-801F-48F8-9D4B-D1D78EAF40F0}" type="presParOf" srcId="{492DC0ED-0991-46FF-A953-D1A5A3D94B41}" destId="{9C79812B-2A98-42CE-864E-19F1D7016988}" srcOrd="5" destOrd="0" presId="urn:microsoft.com/office/officeart/2009/3/layout/DescendingProcess"/>
    <dgm:cxn modelId="{9138FC2E-EE59-463F-A76B-FA34B6F00DE3}" type="presParOf" srcId="{9C79812B-2A98-42CE-864E-19F1D7016988}" destId="{FB8DEEB8-AF97-4B24-9BEF-344D6B7C951E}" srcOrd="0" destOrd="0" presId="urn:microsoft.com/office/officeart/2009/3/layout/DescendingProcess"/>
    <dgm:cxn modelId="{F405753E-B16B-46FA-863C-FF5B31EC913B}" type="presParOf" srcId="{492DC0ED-0991-46FF-A953-D1A5A3D94B41}" destId="{87D067E0-D0C0-47AB-AB81-63362F46AF80}" srcOrd="6" destOrd="0" presId="urn:microsoft.com/office/officeart/2009/3/layout/DescendingProcess"/>
    <dgm:cxn modelId="{50BB4142-FA92-4F9E-81E4-D8882D6D884F}" type="presParOf" srcId="{492DC0ED-0991-46FF-A953-D1A5A3D94B41}" destId="{5D71229C-1661-4425-B937-73A633346108}" srcOrd="7" destOrd="0" presId="urn:microsoft.com/office/officeart/2009/3/layout/DescendingProcess"/>
    <dgm:cxn modelId="{4B5E6491-A2DA-47D4-9ADF-B71C004172E2}" type="presParOf" srcId="{5D71229C-1661-4425-B937-73A633346108}" destId="{8F050018-0D01-4A37-ACE5-BE0F5DE21573}" srcOrd="0" destOrd="0" presId="urn:microsoft.com/office/officeart/2009/3/layout/DescendingProcess"/>
    <dgm:cxn modelId="{895D4710-C73D-4A90-B3EA-2D009DA4D37F}" type="presParOf" srcId="{492DC0ED-0991-46FF-A953-D1A5A3D94B41}" destId="{46CCCEBE-0B1B-45DE-98B1-2E9A8AC61F64}" srcOrd="8"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8383B-09AE-4EFA-B685-EF709B207875}" type="datetimeFigureOut">
              <a:rPr lang="en-US" smtClean="0"/>
              <a:t>5/13/2014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0DD9F-B5CA-4044-906B-42AAF01DA341}" type="slidenum">
              <a:rPr lang="en-US" smtClean="0"/>
              <a:t>‹#›</a:t>
            </a:fld>
            <a:endParaRPr lang="en-US"/>
          </a:p>
        </p:txBody>
      </p:sp>
    </p:spTree>
    <p:extLst>
      <p:ext uri="{BB962C8B-B14F-4D97-AF65-F5344CB8AC3E}">
        <p14:creationId xmlns:p14="http://schemas.microsoft.com/office/powerpoint/2010/main" val="370932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 source: artist unknown,</a:t>
            </a:r>
            <a:r>
              <a:rPr lang="en-US" i="1" baseline="0" dirty="0" smtClean="0"/>
              <a:t> taken from a Sierra Club grassroots organizing manual.</a:t>
            </a:r>
            <a:endParaRPr lang="en-US" i="1" dirty="0"/>
          </a:p>
        </p:txBody>
      </p:sp>
      <p:sp>
        <p:nvSpPr>
          <p:cNvPr id="4" name="Slide Number Placeholder 3"/>
          <p:cNvSpPr>
            <a:spLocks noGrp="1"/>
          </p:cNvSpPr>
          <p:nvPr>
            <p:ph type="sldNum" sz="quarter" idx="10"/>
          </p:nvPr>
        </p:nvSpPr>
        <p:spPr/>
        <p:txBody>
          <a:bodyPr/>
          <a:lstStyle/>
          <a:p>
            <a:fld id="{B0B0DD9F-B5CA-4044-906B-42AAF01DA341}" type="slidenum">
              <a:rPr lang="en-US" smtClean="0"/>
              <a:t>1</a:t>
            </a:fld>
            <a:endParaRPr lang="en-US"/>
          </a:p>
        </p:txBody>
      </p:sp>
    </p:spTree>
    <p:extLst>
      <p:ext uri="{BB962C8B-B14F-4D97-AF65-F5344CB8AC3E}">
        <p14:creationId xmlns:p14="http://schemas.microsoft.com/office/powerpoint/2010/main" val="2400838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B0DD9F-B5CA-4044-906B-42AAF01DA341}" type="slidenum">
              <a:rPr lang="en-US" smtClean="0"/>
              <a:t>10</a:t>
            </a:fld>
            <a:endParaRPr lang="en-US"/>
          </a:p>
        </p:txBody>
      </p:sp>
    </p:spTree>
    <p:extLst>
      <p:ext uri="{BB962C8B-B14F-4D97-AF65-F5344CB8AC3E}">
        <p14:creationId xmlns:p14="http://schemas.microsoft.com/office/powerpoint/2010/main" val="2824447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models</a:t>
            </a:r>
            <a:r>
              <a:rPr lang="en-US" baseline="0" dirty="0" smtClean="0"/>
              <a:t> present unrealistically smooth picture of the functioning of the economic and political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Nash equilibrium: from game theory, non-cooperative behavior, each nations reduces emissions but only up to the point that they themselves benefit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Intertemporal</a:t>
            </a:r>
            <a:r>
              <a:rPr lang="en-US" baseline="0" dirty="0" smtClean="0"/>
              <a:t>: Costs&gt;benefits by 5 times until 2055 and then Benefits&gt;costs by 4 times…delayed payoffs are further incentive for Nash, non-cooperative equilibrium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Spatial: the regions asked to make the most dramatic cuts in emissions are the ones in which costs outweigh benefits, at least in the short-run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Policy: self-explanatory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0B0DD9F-B5CA-4044-906B-42AAF01DA341}" type="slidenum">
              <a:rPr lang="en-US" smtClean="0"/>
              <a:t>11</a:t>
            </a:fld>
            <a:endParaRPr lang="en-US"/>
          </a:p>
        </p:txBody>
      </p:sp>
    </p:spTree>
    <p:extLst>
      <p:ext uri="{BB962C8B-B14F-4D97-AF65-F5344CB8AC3E}">
        <p14:creationId xmlns:p14="http://schemas.microsoft.com/office/powerpoint/2010/main" val="193580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B0DD9F-B5CA-4044-906B-42AAF01DA341}" type="slidenum">
              <a:rPr lang="en-US" smtClean="0"/>
              <a:t>12</a:t>
            </a:fld>
            <a:endParaRPr lang="en-US"/>
          </a:p>
        </p:txBody>
      </p:sp>
    </p:spTree>
    <p:extLst>
      <p:ext uri="{BB962C8B-B14F-4D97-AF65-F5344CB8AC3E}">
        <p14:creationId xmlns:p14="http://schemas.microsoft.com/office/powerpoint/2010/main" val="223907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 source</a:t>
            </a:r>
            <a:r>
              <a:rPr lang="en-US" i="1" baseline="0" dirty="0" smtClean="0"/>
              <a:t> (</a:t>
            </a:r>
            <a:r>
              <a:rPr lang="en-US" i="1" baseline="0" dirty="0" err="1" smtClean="0"/>
              <a:t>Nordhaus</a:t>
            </a:r>
            <a:r>
              <a:rPr lang="en-US" i="1" baseline="0" dirty="0" smtClean="0"/>
              <a:t> and book cover) </a:t>
            </a:r>
            <a:r>
              <a:rPr lang="en-US" i="1" dirty="0" smtClean="0"/>
              <a:t>: http://www.salon.com/2013/10/30/william_nordhaus_smoking_can_teach_us_about_climate_change/</a:t>
            </a:r>
          </a:p>
          <a:p>
            <a:r>
              <a:rPr lang="en-US" i="1" dirty="0" smtClean="0"/>
              <a:t>Image credit (</a:t>
            </a:r>
            <a:r>
              <a:rPr lang="en-US" i="1" dirty="0" err="1" smtClean="0"/>
              <a:t>Nordhaus</a:t>
            </a:r>
            <a:r>
              <a:rPr lang="en-US" i="1" dirty="0" smtClean="0"/>
              <a:t> and book cover): Michael </a:t>
            </a:r>
            <a:r>
              <a:rPr lang="en-US" i="1" dirty="0" err="1" smtClean="0"/>
              <a:t>Marsland</a:t>
            </a:r>
            <a:r>
              <a:rPr lang="en-US" i="1" dirty="0" smtClean="0"/>
              <a:t>/Yale University</a:t>
            </a:r>
          </a:p>
          <a:p>
            <a:r>
              <a:rPr lang="en-US" i="1" dirty="0" smtClean="0"/>
              <a:t>Image source (logos): from</a:t>
            </a:r>
            <a:r>
              <a:rPr lang="en-US" i="1" baseline="0" dirty="0" smtClean="0"/>
              <a:t> each institution’s website</a:t>
            </a:r>
            <a:endParaRPr lang="en-US" i="1" dirty="0" smtClean="0"/>
          </a:p>
          <a:p>
            <a:r>
              <a:rPr lang="en-US" i="1" dirty="0" err="1" smtClean="0"/>
              <a:t>Nordhaus</a:t>
            </a:r>
            <a:r>
              <a:rPr lang="en-US" i="1" dirty="0" smtClean="0"/>
              <a:t>’</a:t>
            </a:r>
            <a:r>
              <a:rPr lang="en-US" i="1" baseline="0" dirty="0" smtClean="0"/>
              <a:t> website: http://www.econ.yale.edu/~nordhaus/homepage/</a:t>
            </a:r>
            <a:endParaRPr lang="en-US" i="1" dirty="0" smtClean="0"/>
          </a:p>
          <a:p>
            <a:endParaRPr lang="en-US" i="1" dirty="0" smtClean="0"/>
          </a:p>
          <a:p>
            <a:r>
              <a:rPr lang="en-US" i="1" dirty="0" smtClean="0"/>
              <a:t>Brief Bio</a:t>
            </a:r>
          </a:p>
          <a:p>
            <a:r>
              <a:rPr lang="en-US" i="0" dirty="0" smtClean="0"/>
              <a:t>- born</a:t>
            </a:r>
            <a:r>
              <a:rPr lang="en-US" i="0" baseline="0" dirty="0" smtClean="0"/>
              <a:t> in Albuquerque, New Mexico, USA</a:t>
            </a:r>
            <a:endParaRPr lang="en-US" i="0" dirty="0" smtClean="0"/>
          </a:p>
          <a:p>
            <a:r>
              <a:rPr lang="en-US" i="0" dirty="0" smtClean="0"/>
              <a:t>- distinguished professor</a:t>
            </a:r>
            <a:r>
              <a:rPr lang="en-US" i="0" baseline="0" dirty="0" smtClean="0"/>
              <a:t> of Economics at Yale University where he has taught since 1967, also teaches in Yale’s School of Forestry &amp; Environmental Studies</a:t>
            </a:r>
          </a:p>
          <a:p>
            <a:r>
              <a:rPr lang="en-US" i="0" baseline="0" dirty="0" smtClean="0"/>
              <a:t>- a prolific writer on a wide range of economic topics including energy and climate issues: 22 books, 158 journal publications, and 99 other kinds of publications (testimony, reports, working papers, etc.)</a:t>
            </a:r>
          </a:p>
          <a:p>
            <a:r>
              <a:rPr lang="en-US" i="0" baseline="0" dirty="0" smtClean="0"/>
              <a:t>- member of the President’s Council of Economic Advisers under President Jimmy Carter (1977-1979)</a:t>
            </a:r>
          </a:p>
          <a:p>
            <a:r>
              <a:rPr lang="en-US" i="0" baseline="0" dirty="0" smtClean="0"/>
              <a:t>- Chair of the Federal Reserve Bank of Boston’s Board of Directors (2014-), member since 2008</a:t>
            </a:r>
          </a:p>
          <a:p>
            <a:r>
              <a:rPr lang="en-US" i="0" baseline="0" dirty="0" smtClean="0"/>
              <a:t>- President of the American Economic Association (2014-15)</a:t>
            </a:r>
          </a:p>
          <a:p>
            <a:r>
              <a:rPr lang="en-US" i="0" baseline="0" dirty="0" smtClean="0"/>
              <a:t>- </a:t>
            </a:r>
            <a:r>
              <a:rPr lang="en-US" sz="1200" kern="1200" dirty="0" smtClean="0">
                <a:solidFill>
                  <a:schemeClr val="tx1"/>
                </a:solidFill>
                <a:effectLst/>
                <a:latin typeface="+mn-lt"/>
                <a:ea typeface="+mn-ea"/>
                <a:cs typeface="+mn-cs"/>
              </a:rPr>
              <a:t>2006 Award for “Publication of Enduring Quality,” Association of Environmental and Resource Economics for </a:t>
            </a:r>
            <a:r>
              <a:rPr lang="en-US" sz="1200" i="1" kern="1200" dirty="0" smtClean="0">
                <a:solidFill>
                  <a:schemeClr val="tx1"/>
                </a:solidFill>
                <a:effectLst/>
                <a:latin typeface="+mn-lt"/>
                <a:ea typeface="+mn-ea"/>
                <a:cs typeface="+mn-cs"/>
              </a:rPr>
              <a:t>Managing the Global Commons </a:t>
            </a:r>
            <a:r>
              <a:rPr lang="en-US" sz="1200" kern="1200" dirty="0" smtClean="0">
                <a:solidFill>
                  <a:schemeClr val="tx1"/>
                </a:solidFill>
                <a:effectLst/>
                <a:latin typeface="+mn-lt"/>
                <a:ea typeface="+mn-ea"/>
                <a:cs typeface="+mn-cs"/>
              </a:rPr>
              <a:t>(MIT Press, 1994)</a:t>
            </a:r>
            <a:endParaRPr lang="en-US" i="0" baseline="0" dirty="0" smtClean="0"/>
          </a:p>
          <a:p>
            <a:r>
              <a:rPr lang="en-US" sz="1200" kern="1200" dirty="0" smtClean="0">
                <a:solidFill>
                  <a:schemeClr val="tx1"/>
                </a:solidFill>
                <a:effectLst/>
                <a:latin typeface="+mn-lt"/>
                <a:ea typeface="+mn-ea"/>
                <a:cs typeface="+mn-cs"/>
              </a:rPr>
              <a:t>- “Author of the D(</a:t>
            </a:r>
            <a:r>
              <a:rPr lang="en-US" sz="1200" kern="1200" dirty="0" err="1" smtClean="0">
                <a:solidFill>
                  <a:schemeClr val="tx1"/>
                </a:solidFill>
                <a:effectLst/>
                <a:latin typeface="+mn-lt"/>
                <a:ea typeface="+mn-ea"/>
                <a:cs typeface="+mn-cs"/>
              </a:rPr>
              <a:t>ynamic</a:t>
            </a:r>
            <a:r>
              <a:rPr lang="en-US" sz="1200" kern="1200" dirty="0" smtClean="0">
                <a:solidFill>
                  <a:schemeClr val="tx1"/>
                </a:solidFill>
                <a:effectLst/>
                <a:latin typeface="+mn-lt"/>
                <a:ea typeface="+mn-ea"/>
                <a:cs typeface="+mn-cs"/>
              </a:rPr>
              <a:t>)ICE and R(</a:t>
            </a:r>
            <a:r>
              <a:rPr lang="en-US" sz="1200" kern="1200" dirty="0" err="1" smtClean="0">
                <a:solidFill>
                  <a:schemeClr val="tx1"/>
                </a:solidFill>
                <a:effectLst/>
                <a:latin typeface="+mn-lt"/>
                <a:ea typeface="+mn-ea"/>
                <a:cs typeface="+mn-cs"/>
              </a:rPr>
              <a:t>egional</a:t>
            </a:r>
            <a:r>
              <a:rPr lang="en-US" sz="1200" kern="1200" dirty="0" smtClean="0">
                <a:solidFill>
                  <a:schemeClr val="tx1"/>
                </a:solidFill>
                <a:effectLst/>
                <a:latin typeface="+mn-lt"/>
                <a:ea typeface="+mn-ea"/>
                <a:cs typeface="+mn-cs"/>
              </a:rPr>
              <a:t>)ICE models of the economics of climate change, which have been widely used in research on studies of climate-change economics and policies.”</a:t>
            </a:r>
            <a:endParaRPr lang="en-US" i="0" baseline="0" dirty="0" smtClean="0"/>
          </a:p>
        </p:txBody>
      </p:sp>
      <p:sp>
        <p:nvSpPr>
          <p:cNvPr id="4" name="Slide Number Placeholder 3"/>
          <p:cNvSpPr>
            <a:spLocks noGrp="1"/>
          </p:cNvSpPr>
          <p:nvPr>
            <p:ph type="sldNum" sz="quarter" idx="10"/>
          </p:nvPr>
        </p:nvSpPr>
        <p:spPr/>
        <p:txBody>
          <a:bodyPr/>
          <a:lstStyle/>
          <a:p>
            <a:fld id="{B0B0DD9F-B5CA-4044-906B-42AAF01DA341}" type="slidenum">
              <a:rPr lang="en-US" smtClean="0"/>
              <a:t>2</a:t>
            </a:fld>
            <a:endParaRPr lang="en-US"/>
          </a:p>
        </p:txBody>
      </p:sp>
    </p:spTree>
    <p:extLst>
      <p:ext uri="{BB962C8B-B14F-4D97-AF65-F5344CB8AC3E}">
        <p14:creationId xmlns:p14="http://schemas.microsoft.com/office/powerpoint/2010/main" val="89466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Nordhaus</a:t>
            </a:r>
            <a:r>
              <a:rPr lang="en-US" dirty="0" smtClean="0"/>
              <a:t>’ creation</a:t>
            </a:r>
            <a:r>
              <a:rPr lang="en-US" baseline="0" dirty="0" smtClean="0"/>
              <a:t> of an optimal policy scenario may make it seem that this article is p</a:t>
            </a:r>
            <a:r>
              <a:rPr lang="en-US" dirty="0" smtClean="0"/>
              <a:t>rescriptive, bu</a:t>
            </a:r>
            <a:r>
              <a:rPr lang="en-US" baseline="0" dirty="0" smtClean="0"/>
              <a:t>t that’s not really his intention. He refers to it as “unrealistic”, and includes it not to make a normative </a:t>
            </a:r>
            <a:r>
              <a:rPr lang="en-US" baseline="0" dirty="0" err="1" smtClean="0"/>
              <a:t>judgement</a:t>
            </a:r>
            <a:r>
              <a:rPr lang="en-US" baseline="0" dirty="0" smtClean="0"/>
              <a:t> per se but to have a benchmark for comparing the economic efficiencies of other policy scenarios. Another useful comparison is with other models and what they consider to be optimal, both in terms of inputs and outputs.</a:t>
            </a:r>
          </a:p>
          <a:p>
            <a:pPr marL="228600" indent="-228600">
              <a:buAutoNum type="arabicPeriod"/>
            </a:pPr>
            <a:r>
              <a:rPr lang="en-US" baseline="0" dirty="0" smtClean="0"/>
              <a:t>This article is analytical, which means it is descriptive – using data to inform what is the current situation and then modeling to describe possible future scenarios.</a:t>
            </a:r>
          </a:p>
          <a:p>
            <a:pPr marL="228600" indent="-228600">
              <a:buAutoNum type="arabicPeriod"/>
            </a:pPr>
            <a:r>
              <a:rPr lang="en-US" baseline="0" dirty="0" smtClean="0"/>
              <a:t>Go through the descriptive categories…</a:t>
            </a:r>
          </a:p>
          <a:p>
            <a:endParaRPr lang="en-US" dirty="0" smtClean="0"/>
          </a:p>
          <a:p>
            <a:r>
              <a:rPr lang="en-US" dirty="0" smtClean="0"/>
              <a:t>Copenhagen Accord: established a ceiling</a:t>
            </a:r>
            <a:r>
              <a:rPr lang="en-US" baseline="0" dirty="0" smtClean="0"/>
              <a:t> on climate change in terms of the change in global average temperature, no more than a 2 degrees Celsius increase from the 1900 average. Keep in mind that we’ve already gone up by about 1 degree. Even though the agreement was established in 2009, I don’t think there has been any real progress.</a:t>
            </a:r>
          </a:p>
          <a:p>
            <a:endParaRPr lang="en-US" baseline="0" dirty="0" smtClean="0"/>
          </a:p>
          <a:p>
            <a:r>
              <a:rPr lang="en-US" baseline="0" dirty="0" smtClean="0"/>
              <a:t>Of course, </a:t>
            </a:r>
            <a:r>
              <a:rPr lang="en-US" baseline="0" dirty="0" err="1" smtClean="0"/>
              <a:t>Nordhaus</a:t>
            </a:r>
            <a:r>
              <a:rPr lang="en-US" baseline="0" dirty="0" smtClean="0"/>
              <a:t> was writing in 2010 and wanted to compare the climate and economic o</a:t>
            </a:r>
            <a:r>
              <a:rPr lang="en-US" sz="1200" kern="1200" dirty="0" smtClean="0">
                <a:solidFill>
                  <a:schemeClr val="tx1"/>
                </a:solidFill>
                <a:effectLst/>
                <a:latin typeface="+mn-lt"/>
                <a:ea typeface="+mn-ea"/>
                <a:cs typeface="+mn-cs"/>
              </a:rPr>
              <a:t>utcomes achieved under different policy scenarios. One of the unique</a:t>
            </a:r>
            <a:r>
              <a:rPr lang="en-US" sz="1200" kern="1200" baseline="0" dirty="0" smtClean="0">
                <a:solidFill>
                  <a:schemeClr val="tx1"/>
                </a:solidFill>
                <a:effectLst/>
                <a:latin typeface="+mn-lt"/>
                <a:ea typeface="+mn-ea"/>
                <a:cs typeface="+mn-cs"/>
              </a:rPr>
              <a:t> contributions from this article is analyzing the outcomes of catastrophic climate change defined by a situation where this is no climate policy. </a:t>
            </a:r>
            <a:endParaRPr lang="en-US" baseline="0" dirty="0" smtClean="0"/>
          </a:p>
        </p:txBody>
      </p:sp>
      <p:sp>
        <p:nvSpPr>
          <p:cNvPr id="4" name="Slide Number Placeholder 3"/>
          <p:cNvSpPr>
            <a:spLocks noGrp="1"/>
          </p:cNvSpPr>
          <p:nvPr>
            <p:ph type="sldNum" sz="quarter" idx="10"/>
          </p:nvPr>
        </p:nvSpPr>
        <p:spPr/>
        <p:txBody>
          <a:bodyPr/>
          <a:lstStyle/>
          <a:p>
            <a:fld id="{B0B0DD9F-B5CA-4044-906B-42AAF01DA341}" type="slidenum">
              <a:rPr lang="en-US" smtClean="0"/>
              <a:t>3</a:t>
            </a:fld>
            <a:endParaRPr lang="en-US"/>
          </a:p>
        </p:txBody>
      </p:sp>
    </p:spTree>
    <p:extLst>
      <p:ext uri="{BB962C8B-B14F-4D97-AF65-F5344CB8AC3E}">
        <p14:creationId xmlns:p14="http://schemas.microsoft.com/office/powerpoint/2010/main" val="89229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B0DD9F-B5CA-4044-906B-42AAF01DA341}" type="slidenum">
              <a:rPr lang="en-US" smtClean="0"/>
              <a:t>4</a:t>
            </a:fld>
            <a:endParaRPr lang="en-US"/>
          </a:p>
        </p:txBody>
      </p:sp>
    </p:spTree>
    <p:extLst>
      <p:ext uri="{BB962C8B-B14F-4D97-AF65-F5344CB8AC3E}">
        <p14:creationId xmlns:p14="http://schemas.microsoft.com/office/powerpoint/2010/main" val="319927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rPr>
              <a:t>Economic Sectors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Regional characterizations:</a:t>
            </a:r>
          </a:p>
          <a:p>
            <a:r>
              <a:rPr lang="en-US" sz="1200" b="0" i="0" kern="1200" dirty="0" smtClean="0">
                <a:solidFill>
                  <a:schemeClr val="tx1"/>
                </a:solidFill>
                <a:effectLst/>
                <a:latin typeface="+mn-lt"/>
                <a:ea typeface="+mn-ea"/>
                <a:cs typeface="+mn-cs"/>
              </a:rPr>
              <a:t>* each region is assumed to produce a single commodity which can be used for consumption, investment, or emissions reduction.</a:t>
            </a:r>
          </a:p>
          <a:p>
            <a:r>
              <a:rPr lang="en-US" sz="1200" b="0" i="0" kern="1200" dirty="0" smtClean="0">
                <a:solidFill>
                  <a:schemeClr val="tx1"/>
                </a:solidFill>
                <a:effectLst/>
                <a:latin typeface="+mn-lt"/>
                <a:ea typeface="+mn-ea"/>
                <a:cs typeface="+mn-cs"/>
              </a:rPr>
              <a:t>* each region is endowed with an initial stock of capital &amp; labor, and with an initial &amp; region-specific level of technology.</a:t>
            </a:r>
          </a:p>
          <a:p>
            <a:r>
              <a:rPr lang="en-US" sz="1200" b="0" i="0" kern="1200" dirty="0" smtClean="0">
                <a:solidFill>
                  <a:schemeClr val="tx1"/>
                </a:solidFill>
                <a:effectLst/>
                <a:latin typeface="+mn-lt"/>
                <a:ea typeface="+mn-ea"/>
                <a:cs typeface="+mn-cs"/>
              </a:rPr>
              <a:t>- Output is measured in terms of GDP</a:t>
            </a:r>
          </a:p>
          <a:p>
            <a:r>
              <a:rPr lang="en-US" sz="1200" b="0" i="0" kern="1200" dirty="0" smtClean="0">
                <a:solidFill>
                  <a:schemeClr val="tx1"/>
                </a:solidFill>
                <a:effectLst/>
                <a:latin typeface="+mn-lt"/>
                <a:ea typeface="+mn-ea"/>
                <a:cs typeface="+mn-cs"/>
              </a:rPr>
              <a:t>- Population growth &amp; technological changes are considered exogenous (outside influence) in the baseline model, whereas output is determined by optimizing the flow of consumption over time; output is determined using a Cobb-Douglas production function with capital, labor, and carbon-energy as inputs.</a:t>
            </a:r>
          </a:p>
          <a:p>
            <a:r>
              <a:rPr lang="en-US" sz="1200" b="0" i="0" kern="1200" dirty="0" smtClean="0">
                <a:solidFill>
                  <a:schemeClr val="tx1"/>
                </a:solidFill>
                <a:effectLst/>
                <a:latin typeface="+mn-lt"/>
                <a:ea typeface="+mn-ea"/>
                <a:cs typeface="+mn-cs"/>
              </a:rPr>
              <a:t>- Technological change takes 2 forms:</a:t>
            </a:r>
          </a:p>
          <a:p>
            <a:r>
              <a:rPr lang="en-US" sz="1200" b="0" i="0" kern="1200" dirty="0" smtClean="0">
                <a:solidFill>
                  <a:schemeClr val="tx1"/>
                </a:solidFill>
                <a:effectLst/>
                <a:latin typeface="+mn-lt"/>
                <a:ea typeface="+mn-ea"/>
                <a:cs typeface="+mn-cs"/>
              </a:rPr>
              <a:t>* economy-wide tech. change: Hicks-neutral (FOLLOW UP QUESTION, what does Hicks-neutral mean exactly?)...total factor productivity from sustainability</a:t>
            </a:r>
          </a:p>
          <a:p>
            <a:r>
              <a:rPr lang="en-US" sz="1200" b="0" i="0" kern="1200" dirty="0" smtClean="0">
                <a:solidFill>
                  <a:schemeClr val="tx1"/>
                </a:solidFill>
                <a:effectLst/>
                <a:latin typeface="+mn-lt"/>
                <a:ea typeface="+mn-ea"/>
                <a:cs typeface="+mn-cs"/>
              </a:rPr>
              <a:t>* carbon-saving tech. change: modeled as reducing the ratio of CO2 emissions to carbon-energy inputs</a:t>
            </a:r>
          </a:p>
          <a:p>
            <a:r>
              <a:rPr lang="en-US" sz="1200" b="0" i="0" kern="1200" dirty="0" smtClean="0">
                <a:solidFill>
                  <a:schemeClr val="tx1"/>
                </a:solidFill>
                <a:effectLst/>
                <a:latin typeface="+mn-lt"/>
                <a:ea typeface="+mn-ea"/>
                <a:cs typeface="+mn-cs"/>
              </a:rPr>
              <a:t>- Energy-related parameters are based on historical data on CO2 emissions and GDP (1960-2008).</a:t>
            </a:r>
          </a:p>
          <a:p>
            <a:r>
              <a:rPr lang="en-US" sz="1200" b="0" i="0" kern="1200" dirty="0" smtClean="0">
                <a:solidFill>
                  <a:schemeClr val="tx1"/>
                </a:solidFill>
                <a:effectLst/>
                <a:latin typeface="+mn-lt"/>
                <a:ea typeface="+mn-ea"/>
                <a:cs typeface="+mn-cs"/>
              </a:rPr>
              <a:t>* The model uses a cost function of CO2 emissions reductions based on national and regional models from the IPCC and the Energy Modeling Forum 22</a:t>
            </a:r>
          </a:p>
          <a:p>
            <a:r>
              <a:rPr lang="en-US" sz="1200" b="0" i="0" kern="1200" dirty="0" smtClean="0">
                <a:solidFill>
                  <a:schemeClr val="tx1"/>
                </a:solidFill>
                <a:effectLst/>
                <a:latin typeface="+mn-lt"/>
                <a:ea typeface="+mn-ea"/>
                <a:cs typeface="+mn-cs"/>
              </a:rPr>
              <a:t>* Backstop technology - what is it exactly, why is it so expensive, why does it take so long to become competitive with carbon fuels?</a:t>
            </a:r>
          </a:p>
          <a:p>
            <a:r>
              <a:rPr lang="en-US" sz="1200" b="0" i="0" kern="1200" dirty="0" smtClean="0">
                <a:solidFill>
                  <a:schemeClr val="tx1"/>
                </a:solidFill>
                <a:effectLst/>
                <a:latin typeface="+mn-lt"/>
                <a:ea typeface="+mn-ea"/>
                <a:cs typeface="+mn-cs"/>
              </a:rPr>
              <a:t>- The supply curve allows for limited (though large) long-run supplies of carbon fuels; in the optimal-growth framework, energy resources are efficiently allocated across time implying that low-cost carbon resources have scarcity prices ("</a:t>
            </a:r>
            <a:r>
              <a:rPr lang="en-US" sz="1200" b="0" i="0" kern="1200" dirty="0" err="1" smtClean="0">
                <a:solidFill>
                  <a:schemeClr val="tx1"/>
                </a:solidFill>
                <a:effectLst/>
                <a:latin typeface="+mn-lt"/>
                <a:ea typeface="+mn-ea"/>
                <a:cs typeface="+mn-cs"/>
              </a:rPr>
              <a:t>Hotelling</a:t>
            </a:r>
            <a:r>
              <a:rPr lang="en-US" sz="1200" b="0" i="0" kern="1200" dirty="0" smtClean="0">
                <a:solidFill>
                  <a:schemeClr val="tx1"/>
                </a:solidFill>
                <a:effectLst/>
                <a:latin typeface="+mn-lt"/>
                <a:ea typeface="+mn-ea"/>
                <a:cs typeface="+mn-cs"/>
              </a:rPr>
              <a:t> rents") and carbon energy prices rise over time.</a:t>
            </a:r>
          </a:p>
          <a:p>
            <a:r>
              <a:rPr lang="en-US" sz="1200" b="0" i="0" kern="1200" dirty="0" smtClean="0">
                <a:solidFill>
                  <a:schemeClr val="tx1"/>
                </a:solidFill>
                <a:effectLst/>
                <a:latin typeface="+mn-lt"/>
                <a:ea typeface="+mn-ea"/>
                <a:cs typeface="+mn-cs"/>
              </a:rPr>
              <a:t>* FOLLOW UP QUESTION: supply of what exactly? the single commodity of each region?</a:t>
            </a:r>
          </a:p>
          <a:p>
            <a:r>
              <a:rPr lang="en-US" sz="1200" b="0" i="0" kern="1200" dirty="0" smtClean="0">
                <a:solidFill>
                  <a:schemeClr val="tx1"/>
                </a:solidFill>
                <a:effectLst/>
                <a:latin typeface="+mn-lt"/>
                <a:ea typeface="+mn-ea"/>
                <a:cs typeface="+mn-cs"/>
              </a:rPr>
              <a:t>* Solutions of a multi-country, general equilibrium model pose major challenges in modeling, which were solved/modified by setting weights to each region's welfare (each region's weights are the region's shares of the global stock in a given period.</a:t>
            </a:r>
          </a:p>
          <a:p>
            <a:endParaRPr lang="en-US" sz="1200" b="0" i="0" kern="1200" dirty="0" smtClean="0">
              <a:solidFill>
                <a:schemeClr val="tx1"/>
              </a:solidFill>
              <a:effectLst/>
              <a:latin typeface="+mn-lt"/>
              <a:ea typeface="+mn-ea"/>
              <a:cs typeface="+mn-cs"/>
            </a:endParaRPr>
          </a:p>
          <a:p>
            <a:r>
              <a:rPr lang="en-US" sz="1200" b="0" i="0" u="sng" kern="1200" dirty="0" smtClean="0">
                <a:solidFill>
                  <a:schemeClr val="tx1"/>
                </a:solidFill>
                <a:effectLst/>
                <a:latin typeface="+mn-lt"/>
                <a:ea typeface="+mn-ea"/>
                <a:cs typeface="+mn-cs"/>
              </a:rPr>
              <a:t>Geophysical Sectors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This part of the model (within the larger model) has a number of relationships that link together the different factors affecting climate change, such as:</a:t>
            </a:r>
          </a:p>
          <a:p>
            <a:r>
              <a:rPr lang="en-US" sz="1200" b="0" i="0" kern="1200" dirty="0" smtClean="0">
                <a:solidFill>
                  <a:schemeClr val="tx1"/>
                </a:solidFill>
                <a:effectLst/>
                <a:latin typeface="+mn-lt"/>
                <a:ea typeface="+mn-ea"/>
                <a:cs typeface="+mn-cs"/>
              </a:rPr>
              <a:t>* simplified relationships to capture CO2 emissions, a carbon cycle, radiative </a:t>
            </a:r>
            <a:r>
              <a:rPr lang="en-US" sz="1200" b="0" i="0" kern="1200" dirty="0" err="1" smtClean="0">
                <a:solidFill>
                  <a:schemeClr val="tx1"/>
                </a:solidFill>
                <a:effectLst/>
                <a:latin typeface="+mn-lt"/>
                <a:ea typeface="+mn-ea"/>
                <a:cs typeface="+mn-cs"/>
              </a:rPr>
              <a:t>forcings</a:t>
            </a:r>
            <a:r>
              <a:rPr lang="en-US" sz="1200" b="0" i="0" kern="1200" dirty="0" smtClean="0">
                <a:solidFill>
                  <a:schemeClr val="tx1"/>
                </a:solidFill>
                <a:effectLst/>
                <a:latin typeface="+mn-lt"/>
                <a:ea typeface="+mn-ea"/>
                <a:cs typeface="+mn-cs"/>
              </a:rPr>
              <a:t>, a simple climate model, and regional climate-damage relationships...each of which is drawn from more complex and dynamic models</a:t>
            </a:r>
          </a:p>
          <a:p>
            <a:r>
              <a:rPr lang="en-US" sz="1200" b="0" i="0" kern="1200" dirty="0" smtClean="0">
                <a:solidFill>
                  <a:schemeClr val="tx1"/>
                </a:solidFill>
                <a:effectLst/>
                <a:latin typeface="+mn-lt"/>
                <a:ea typeface="+mn-ea"/>
                <a:cs typeface="+mn-cs"/>
              </a:rPr>
              <a:t>- Emissions include all GHG emissions although they are primarily CO2 emissions</a:t>
            </a:r>
          </a:p>
          <a:p>
            <a:r>
              <a:rPr lang="en-US" sz="1200" b="0" i="0" kern="1200" dirty="0" smtClean="0">
                <a:solidFill>
                  <a:schemeClr val="tx1"/>
                </a:solidFill>
                <a:effectLst/>
                <a:latin typeface="+mn-lt"/>
                <a:ea typeface="+mn-ea"/>
                <a:cs typeface="+mn-cs"/>
              </a:rPr>
              <a:t>* endogenous emissions in the RICE model are: industrial CO2 emissions</a:t>
            </a:r>
          </a:p>
          <a:p>
            <a:r>
              <a:rPr lang="en-US" sz="1200" b="0" i="0" kern="1200" dirty="0" smtClean="0">
                <a:solidFill>
                  <a:schemeClr val="tx1"/>
                </a:solidFill>
                <a:effectLst/>
                <a:latin typeface="+mn-lt"/>
                <a:ea typeface="+mn-ea"/>
                <a:cs typeface="+mn-cs"/>
              </a:rPr>
              <a:t>* exogenous emissions in the RICE model are: CO2 emissions from land use changes, non-CO2 GHGs, and sulfate aerosols</a:t>
            </a:r>
          </a:p>
          <a:p>
            <a:r>
              <a:rPr lang="en-US" sz="1200" b="0" i="0" kern="1200" dirty="0" smtClean="0">
                <a:solidFill>
                  <a:schemeClr val="tx1"/>
                </a:solidFill>
                <a:effectLst/>
                <a:latin typeface="+mn-lt"/>
                <a:ea typeface="+mn-ea"/>
                <a:cs typeface="+mn-cs"/>
              </a:rPr>
              <a:t>* CFCs are ignored here because they are beyond the scope of UNFCCC</a:t>
            </a:r>
          </a:p>
          <a:p>
            <a:r>
              <a:rPr lang="en-US" sz="1200" b="0" i="0" kern="1200" dirty="0" smtClean="0">
                <a:solidFill>
                  <a:schemeClr val="tx1"/>
                </a:solidFill>
                <a:effectLst/>
                <a:latin typeface="+mn-lt"/>
                <a:ea typeface="+mn-ea"/>
                <a:cs typeface="+mn-cs"/>
              </a:rPr>
              <a:t>- Climate change is represented by global mean surface temperatures...why not regional ones? (FOLLOW UP QUESTION)</a:t>
            </a:r>
          </a:p>
          <a:p>
            <a:r>
              <a:rPr lang="en-US" sz="1200" b="0" i="0" kern="1200" dirty="0" smtClean="0">
                <a:solidFill>
                  <a:schemeClr val="tx1"/>
                </a:solidFill>
                <a:effectLst/>
                <a:latin typeface="+mn-lt"/>
                <a:ea typeface="+mn-ea"/>
                <a:cs typeface="+mn-cs"/>
              </a:rPr>
              <a:t>- Damages: determined as a function of temperatures, SLR, and CO2 concentrations; these are region-specific</a:t>
            </a:r>
          </a:p>
          <a:p>
            <a:r>
              <a:rPr lang="en-US" sz="1200" b="0" i="0" kern="1200" dirty="0" smtClean="0">
                <a:solidFill>
                  <a:schemeClr val="tx1"/>
                </a:solidFill>
                <a:effectLst/>
                <a:latin typeface="+mn-lt"/>
                <a:ea typeface="+mn-ea"/>
                <a:cs typeface="+mn-cs"/>
              </a:rPr>
              <a:t>- Catastrophic climate change is included in this study based on recent studies; economic costs of catastrophe are included in the damage estimates; no precise tipping point was set however due to the unreliability of such figures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Policy Scenarios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Five different international policy scenarios are examined:</a:t>
            </a:r>
          </a:p>
          <a:p>
            <a:r>
              <a:rPr lang="en-US" sz="1200" b="0" i="0" kern="1200" dirty="0" smtClean="0">
                <a:solidFill>
                  <a:schemeClr val="tx1"/>
                </a:solidFill>
                <a:effectLst/>
                <a:latin typeface="+mn-lt"/>
                <a:ea typeface="+mn-ea"/>
                <a:cs typeface="+mn-cs"/>
              </a:rPr>
              <a:t>(1) Baseline: no climate policies are adopted</a:t>
            </a:r>
          </a:p>
          <a:p>
            <a:r>
              <a:rPr lang="en-US" sz="1200" b="0" i="0" kern="1200" dirty="0" smtClean="0">
                <a:solidFill>
                  <a:schemeClr val="tx1"/>
                </a:solidFill>
                <a:effectLst/>
                <a:latin typeface="+mn-lt"/>
                <a:ea typeface="+mn-ea"/>
                <a:cs typeface="+mn-cs"/>
              </a:rPr>
              <a:t>(2) Optimal: climate policies maximize economic welfare, with full participation by 2100 and no climate constraints (what does that mean exactly)</a:t>
            </a:r>
          </a:p>
          <a:p>
            <a:r>
              <a:rPr lang="en-US" sz="1200" b="0" i="0" kern="1200" dirty="0" smtClean="0">
                <a:solidFill>
                  <a:schemeClr val="tx1"/>
                </a:solidFill>
                <a:effectLst/>
                <a:latin typeface="+mn-lt"/>
                <a:ea typeface="+mn-ea"/>
                <a:cs typeface="+mn-cs"/>
              </a:rPr>
              <a:t>(3) Temperature limited: optimal policies are undertaken to ensure no greater than a 2 degree C increase (from 1900 average)</a:t>
            </a:r>
          </a:p>
          <a:p>
            <a:r>
              <a:rPr lang="en-US" sz="1200" b="0" i="0" kern="1200" dirty="0" smtClean="0">
                <a:solidFill>
                  <a:schemeClr val="tx1"/>
                </a:solidFill>
                <a:effectLst/>
                <a:latin typeface="+mn-lt"/>
                <a:ea typeface="+mn-ea"/>
                <a:cs typeface="+mn-cs"/>
              </a:rPr>
              <a:t>(4) Copenhagen Accord: rich countries implement deep emission cuts similar to those in current US proposals (Waxman-Markey?); developing counties join 20-50 years later</a:t>
            </a:r>
          </a:p>
          <a:p>
            <a:r>
              <a:rPr lang="en-US" sz="1200" b="0" i="0" kern="1200" dirty="0" smtClean="0">
                <a:solidFill>
                  <a:schemeClr val="tx1"/>
                </a:solidFill>
                <a:effectLst/>
                <a:latin typeface="+mn-lt"/>
                <a:ea typeface="+mn-ea"/>
                <a:cs typeface="+mn-cs"/>
              </a:rPr>
              <a:t>(5) Copenhagen Accord, rich-only: same as #4 except developing nations join starting in 2100</a:t>
            </a:r>
          </a:p>
          <a:p>
            <a:endParaRPr lang="en-US" sz="1200" b="0" i="0" kern="1200" dirty="0" smtClean="0">
              <a:solidFill>
                <a:schemeClr val="tx1"/>
              </a:solidFill>
              <a:effectLst/>
              <a:latin typeface="+mn-lt"/>
              <a:ea typeface="+mn-ea"/>
              <a:cs typeface="+mn-cs"/>
            </a:endParaRPr>
          </a:p>
          <a:p>
            <a:r>
              <a:rPr lang="en-US" sz="1200" b="0" i="0" u="sng" kern="1200" dirty="0" smtClean="0">
                <a:solidFill>
                  <a:schemeClr val="tx1"/>
                </a:solidFill>
                <a:effectLst/>
                <a:latin typeface="+mn-lt"/>
                <a:ea typeface="+mn-ea"/>
                <a:cs typeface="+mn-cs"/>
              </a:rPr>
              <a:t>Optimal policy scenario:</a:t>
            </a:r>
            <a:r>
              <a:rPr lang="en-US" sz="1200" b="0" i="0" kern="1200" dirty="0" smtClean="0">
                <a:solidFill>
                  <a:schemeClr val="tx1"/>
                </a:solidFill>
                <a:effectLst/>
                <a:latin typeface="+mn-lt"/>
                <a:ea typeface="+mn-ea"/>
                <a:cs typeface="+mn-cs"/>
              </a:rPr>
              <a:t> assumes the most efficient climate policies, efficiency involving a balancing of costs of abatement and the benefits of reduced climate damages</a:t>
            </a:r>
          </a:p>
          <a:p>
            <a:r>
              <a:rPr lang="en-US" sz="1200" b="0" i="0" kern="1200" dirty="0" smtClean="0">
                <a:solidFill>
                  <a:schemeClr val="tx1"/>
                </a:solidFill>
                <a:effectLst/>
                <a:latin typeface="+mn-lt"/>
                <a:ea typeface="+mn-ea"/>
                <a:cs typeface="+mn-cs"/>
              </a:rPr>
              <a:t>* this scenario is unrealistic but can serve as a benchmark against which to compare other scenarios</a:t>
            </a:r>
          </a:p>
          <a:p>
            <a:r>
              <a:rPr lang="en-US" sz="1200" b="0" i="0" u="sng" kern="1200" dirty="0" smtClean="0">
                <a:solidFill>
                  <a:schemeClr val="tx1"/>
                </a:solidFill>
                <a:effectLst/>
                <a:latin typeface="+mn-lt"/>
                <a:ea typeface="+mn-ea"/>
                <a:cs typeface="+mn-cs"/>
              </a:rPr>
              <a:t>Temperature-limited policy scenario:</a:t>
            </a:r>
            <a:r>
              <a:rPr lang="en-US" sz="1200" b="0" i="0" kern="1200" dirty="0" smtClean="0">
                <a:solidFill>
                  <a:schemeClr val="tx1"/>
                </a:solidFill>
                <a:effectLst/>
                <a:latin typeface="+mn-lt"/>
                <a:ea typeface="+mn-ea"/>
                <a:cs typeface="+mn-cs"/>
              </a:rPr>
              <a:t> similar to optimal scenario but with the added climate constraint (temperature)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Rich countries - US, EU, Russia, Japan, and other nations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B0B0DD9F-B5CA-4044-906B-42AAF01DA341}" type="slidenum">
              <a:rPr lang="en-US" smtClean="0"/>
              <a:t>5</a:t>
            </a:fld>
            <a:endParaRPr lang="en-US"/>
          </a:p>
        </p:txBody>
      </p:sp>
    </p:spTree>
    <p:extLst>
      <p:ext uri="{BB962C8B-B14F-4D97-AF65-F5344CB8AC3E}">
        <p14:creationId xmlns:p14="http://schemas.microsoft.com/office/powerpoint/2010/main" val="394482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 Source: </a:t>
            </a:r>
            <a:r>
              <a:rPr lang="en-US" i="1" dirty="0" err="1" smtClean="0"/>
              <a:t>Nordhaus</a:t>
            </a:r>
            <a:r>
              <a:rPr lang="en-US" i="1" dirty="0" smtClean="0"/>
              <a:t> 2010</a:t>
            </a:r>
          </a:p>
          <a:p>
            <a:endParaRPr lang="en-US" dirty="0" smtClean="0"/>
          </a:p>
          <a:p>
            <a:r>
              <a:rPr lang="en-US" dirty="0" smtClean="0"/>
              <a:t>Note</a:t>
            </a:r>
            <a:r>
              <a:rPr lang="en-US" baseline="0" dirty="0" smtClean="0"/>
              <a:t> that the Copenhagen Accord-rich only graph shows a steady rise in projected CO2 emissions indicating that developing nations need to cut their emissions too.</a:t>
            </a:r>
            <a:endParaRPr lang="en-US" dirty="0"/>
          </a:p>
        </p:txBody>
      </p:sp>
      <p:sp>
        <p:nvSpPr>
          <p:cNvPr id="4" name="Slide Number Placeholder 3"/>
          <p:cNvSpPr>
            <a:spLocks noGrp="1"/>
          </p:cNvSpPr>
          <p:nvPr>
            <p:ph type="sldNum" sz="quarter" idx="10"/>
          </p:nvPr>
        </p:nvSpPr>
        <p:spPr/>
        <p:txBody>
          <a:bodyPr/>
          <a:lstStyle/>
          <a:p>
            <a:fld id="{B0B0DD9F-B5CA-4044-906B-42AAF01DA341}" type="slidenum">
              <a:rPr lang="en-US" smtClean="0"/>
              <a:t>6</a:t>
            </a:fld>
            <a:endParaRPr lang="en-US"/>
          </a:p>
        </p:txBody>
      </p:sp>
    </p:spTree>
    <p:extLst>
      <p:ext uri="{BB962C8B-B14F-4D97-AF65-F5344CB8AC3E}">
        <p14:creationId xmlns:p14="http://schemas.microsoft.com/office/powerpoint/2010/main" val="3906366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Image Source: </a:t>
            </a:r>
            <a:r>
              <a:rPr lang="en-US" i="1" dirty="0" err="1" smtClean="0"/>
              <a:t>Nordhaus</a:t>
            </a:r>
            <a:r>
              <a:rPr lang="en-US" i="1" dirty="0" smtClean="0"/>
              <a:t> 2010</a:t>
            </a:r>
          </a:p>
          <a:p>
            <a:endParaRPr lang="en-US" dirty="0" smtClean="0"/>
          </a:p>
          <a:p>
            <a:r>
              <a:rPr lang="en-US" dirty="0" smtClean="0"/>
              <a:t>Note</a:t>
            </a:r>
            <a:r>
              <a:rPr lang="en-US" baseline="0" dirty="0" smtClean="0"/>
              <a:t> that the Copenhagen Accord and Optimal policy scenarios lead to a similar, if not the same, rise in projected atmospheric concentrations of CO2.</a:t>
            </a:r>
          </a:p>
          <a:p>
            <a:r>
              <a:rPr lang="en-US" baseline="0" dirty="0" smtClean="0"/>
              <a:t>Note that this is specifically concentration of CO2 and not CO2-equivalent</a:t>
            </a:r>
          </a:p>
        </p:txBody>
      </p:sp>
      <p:sp>
        <p:nvSpPr>
          <p:cNvPr id="4" name="Slide Number Placeholder 3"/>
          <p:cNvSpPr>
            <a:spLocks noGrp="1"/>
          </p:cNvSpPr>
          <p:nvPr>
            <p:ph type="sldNum" sz="quarter" idx="10"/>
          </p:nvPr>
        </p:nvSpPr>
        <p:spPr/>
        <p:txBody>
          <a:bodyPr/>
          <a:lstStyle/>
          <a:p>
            <a:fld id="{B0B0DD9F-B5CA-4044-906B-42AAF01DA341}" type="slidenum">
              <a:rPr lang="en-US" smtClean="0"/>
              <a:t>7</a:t>
            </a:fld>
            <a:endParaRPr lang="en-US"/>
          </a:p>
        </p:txBody>
      </p:sp>
    </p:spTree>
    <p:extLst>
      <p:ext uri="{BB962C8B-B14F-4D97-AF65-F5344CB8AC3E}">
        <p14:creationId xmlns:p14="http://schemas.microsoft.com/office/powerpoint/2010/main" val="160723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Image Source: </a:t>
            </a:r>
            <a:r>
              <a:rPr lang="en-US" i="1" dirty="0" err="1" smtClean="0"/>
              <a:t>Nordhaus</a:t>
            </a:r>
            <a:r>
              <a:rPr lang="en-US" i="1" dirty="0" smtClean="0"/>
              <a:t> 2010</a:t>
            </a:r>
          </a:p>
          <a:p>
            <a:endParaRPr lang="en-US" baseline="0" dirty="0" smtClean="0"/>
          </a:p>
          <a:p>
            <a:r>
              <a:rPr lang="en-US" sz="1200" dirty="0" smtClean="0"/>
              <a:t>All policy scenarios lead to a rise in global temperature with the smallest increase under the Temperature-limited case</a:t>
            </a:r>
            <a:r>
              <a:rPr lang="en-US" sz="1200" baseline="0" dirty="0" smtClean="0"/>
              <a:t>, </a:t>
            </a:r>
            <a:r>
              <a:rPr lang="en-US" baseline="0" dirty="0" smtClean="0"/>
              <a:t>followed by the Copenhagen Accord scenario and then the Optimal scenario.</a:t>
            </a:r>
          </a:p>
        </p:txBody>
      </p:sp>
      <p:sp>
        <p:nvSpPr>
          <p:cNvPr id="4" name="Slide Number Placeholder 3"/>
          <p:cNvSpPr>
            <a:spLocks noGrp="1"/>
          </p:cNvSpPr>
          <p:nvPr>
            <p:ph type="sldNum" sz="quarter" idx="10"/>
          </p:nvPr>
        </p:nvSpPr>
        <p:spPr/>
        <p:txBody>
          <a:bodyPr/>
          <a:lstStyle/>
          <a:p>
            <a:fld id="{B0B0DD9F-B5CA-4044-906B-42AAF01DA341}" type="slidenum">
              <a:rPr lang="en-US" smtClean="0"/>
              <a:t>8</a:t>
            </a:fld>
            <a:endParaRPr lang="en-US"/>
          </a:p>
        </p:txBody>
      </p:sp>
    </p:spTree>
    <p:extLst>
      <p:ext uri="{BB962C8B-B14F-4D97-AF65-F5344CB8AC3E}">
        <p14:creationId xmlns:p14="http://schemas.microsoft.com/office/powerpoint/2010/main" val="317317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Image Source: </a:t>
            </a:r>
            <a:r>
              <a:rPr lang="en-US" i="1" dirty="0" err="1" smtClean="0"/>
              <a:t>Nordhaus</a:t>
            </a:r>
            <a:r>
              <a:rPr lang="en-US" i="1" dirty="0" smtClean="0"/>
              <a:t> 2010</a:t>
            </a:r>
          </a:p>
          <a:p>
            <a:endParaRPr lang="en-US" baseline="0" dirty="0" smtClean="0"/>
          </a:p>
          <a:p>
            <a:r>
              <a:rPr lang="en-US" sz="1200" dirty="0" smtClean="0"/>
              <a:t>Carbon prices under the 2 Copenhagen Accord scenarios are extremely low in the short term</a:t>
            </a:r>
            <a:r>
              <a:rPr lang="en-US" sz="1200" baseline="0" dirty="0" smtClean="0"/>
              <a:t> </a:t>
            </a:r>
            <a:r>
              <a:rPr lang="en-US" sz="1200" dirty="0" smtClean="0"/>
              <a:t>due to gradual introduction of the policy and incomplete participation.</a:t>
            </a:r>
          </a:p>
          <a:p>
            <a:endParaRPr lang="en-US" sz="1200" dirty="0" smtClean="0"/>
          </a:p>
          <a:p>
            <a:endParaRPr lang="en-US" sz="1200" baseline="0" dirty="0" smtClean="0"/>
          </a:p>
        </p:txBody>
      </p:sp>
      <p:sp>
        <p:nvSpPr>
          <p:cNvPr id="4" name="Slide Number Placeholder 3"/>
          <p:cNvSpPr>
            <a:spLocks noGrp="1"/>
          </p:cNvSpPr>
          <p:nvPr>
            <p:ph type="sldNum" sz="quarter" idx="10"/>
          </p:nvPr>
        </p:nvSpPr>
        <p:spPr/>
        <p:txBody>
          <a:bodyPr/>
          <a:lstStyle/>
          <a:p>
            <a:fld id="{B0B0DD9F-B5CA-4044-906B-42AAF01DA341}" type="slidenum">
              <a:rPr lang="en-US" smtClean="0"/>
              <a:t>9</a:t>
            </a:fld>
            <a:endParaRPr lang="en-US"/>
          </a:p>
        </p:txBody>
      </p:sp>
    </p:spTree>
    <p:extLst>
      <p:ext uri="{BB962C8B-B14F-4D97-AF65-F5344CB8AC3E}">
        <p14:creationId xmlns:p14="http://schemas.microsoft.com/office/powerpoint/2010/main" val="174643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A7866F-D661-4EF2-8A08-CAE76A311D5F}"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1938A-DEDA-4AA3-A937-4ABDE37A02FF}" type="slidenum">
              <a:rPr lang="en-US" smtClean="0"/>
              <a:t>‹#›</a:t>
            </a:fld>
            <a:endParaRPr lang="en-US"/>
          </a:p>
        </p:txBody>
      </p:sp>
    </p:spTree>
    <p:extLst>
      <p:ext uri="{BB962C8B-B14F-4D97-AF65-F5344CB8AC3E}">
        <p14:creationId xmlns:p14="http://schemas.microsoft.com/office/powerpoint/2010/main" val="276929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A7866F-D661-4EF2-8A08-CAE76A311D5F}"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1938A-DEDA-4AA3-A937-4ABDE37A02FF}" type="slidenum">
              <a:rPr lang="en-US" smtClean="0"/>
              <a:t>‹#›</a:t>
            </a:fld>
            <a:endParaRPr lang="en-US"/>
          </a:p>
        </p:txBody>
      </p:sp>
    </p:spTree>
    <p:extLst>
      <p:ext uri="{BB962C8B-B14F-4D97-AF65-F5344CB8AC3E}">
        <p14:creationId xmlns:p14="http://schemas.microsoft.com/office/powerpoint/2010/main" val="283928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A7866F-D661-4EF2-8A08-CAE76A311D5F}"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1938A-DEDA-4AA3-A937-4ABDE37A02FF}" type="slidenum">
              <a:rPr lang="en-US" smtClean="0"/>
              <a:t>‹#›</a:t>
            </a:fld>
            <a:endParaRPr lang="en-US"/>
          </a:p>
        </p:txBody>
      </p:sp>
    </p:spTree>
    <p:extLst>
      <p:ext uri="{BB962C8B-B14F-4D97-AF65-F5344CB8AC3E}">
        <p14:creationId xmlns:p14="http://schemas.microsoft.com/office/powerpoint/2010/main" val="152800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A7866F-D661-4EF2-8A08-CAE76A311D5F}"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1938A-DEDA-4AA3-A937-4ABDE37A02FF}" type="slidenum">
              <a:rPr lang="en-US" smtClean="0"/>
              <a:t>‹#›</a:t>
            </a:fld>
            <a:endParaRPr lang="en-US"/>
          </a:p>
        </p:txBody>
      </p:sp>
    </p:spTree>
    <p:extLst>
      <p:ext uri="{BB962C8B-B14F-4D97-AF65-F5344CB8AC3E}">
        <p14:creationId xmlns:p14="http://schemas.microsoft.com/office/powerpoint/2010/main" val="33090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A7866F-D661-4EF2-8A08-CAE76A311D5F}"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1938A-DEDA-4AA3-A937-4ABDE37A02FF}" type="slidenum">
              <a:rPr lang="en-US" smtClean="0"/>
              <a:t>‹#›</a:t>
            </a:fld>
            <a:endParaRPr lang="en-US"/>
          </a:p>
        </p:txBody>
      </p:sp>
    </p:spTree>
    <p:extLst>
      <p:ext uri="{BB962C8B-B14F-4D97-AF65-F5344CB8AC3E}">
        <p14:creationId xmlns:p14="http://schemas.microsoft.com/office/powerpoint/2010/main" val="252181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A7866F-D661-4EF2-8A08-CAE76A311D5F}"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1938A-DEDA-4AA3-A937-4ABDE37A02FF}" type="slidenum">
              <a:rPr lang="en-US" smtClean="0"/>
              <a:t>‹#›</a:t>
            </a:fld>
            <a:endParaRPr lang="en-US"/>
          </a:p>
        </p:txBody>
      </p:sp>
    </p:spTree>
    <p:extLst>
      <p:ext uri="{BB962C8B-B14F-4D97-AF65-F5344CB8AC3E}">
        <p14:creationId xmlns:p14="http://schemas.microsoft.com/office/powerpoint/2010/main" val="226518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A7866F-D661-4EF2-8A08-CAE76A311D5F}" type="datetimeFigureOut">
              <a:rPr lang="en-US" smtClean="0"/>
              <a:t>5/13/2014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1938A-DEDA-4AA3-A937-4ABDE37A02FF}" type="slidenum">
              <a:rPr lang="en-US" smtClean="0"/>
              <a:t>‹#›</a:t>
            </a:fld>
            <a:endParaRPr lang="en-US"/>
          </a:p>
        </p:txBody>
      </p:sp>
    </p:spTree>
    <p:extLst>
      <p:ext uri="{BB962C8B-B14F-4D97-AF65-F5344CB8AC3E}">
        <p14:creationId xmlns:p14="http://schemas.microsoft.com/office/powerpoint/2010/main" val="322518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A7866F-D661-4EF2-8A08-CAE76A311D5F}" type="datetimeFigureOut">
              <a:rPr lang="en-US" smtClean="0"/>
              <a:t>5/13/2014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F1938A-DEDA-4AA3-A937-4ABDE37A02FF}" type="slidenum">
              <a:rPr lang="en-US" smtClean="0"/>
              <a:t>‹#›</a:t>
            </a:fld>
            <a:endParaRPr lang="en-US"/>
          </a:p>
        </p:txBody>
      </p:sp>
    </p:spTree>
    <p:extLst>
      <p:ext uri="{BB962C8B-B14F-4D97-AF65-F5344CB8AC3E}">
        <p14:creationId xmlns:p14="http://schemas.microsoft.com/office/powerpoint/2010/main" val="76732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7866F-D661-4EF2-8A08-CAE76A311D5F}" type="datetimeFigureOut">
              <a:rPr lang="en-US" smtClean="0"/>
              <a:t>5/13/2014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F1938A-DEDA-4AA3-A937-4ABDE37A02FF}" type="slidenum">
              <a:rPr lang="en-US" smtClean="0"/>
              <a:t>‹#›</a:t>
            </a:fld>
            <a:endParaRPr lang="en-US"/>
          </a:p>
        </p:txBody>
      </p:sp>
    </p:spTree>
    <p:extLst>
      <p:ext uri="{BB962C8B-B14F-4D97-AF65-F5344CB8AC3E}">
        <p14:creationId xmlns:p14="http://schemas.microsoft.com/office/powerpoint/2010/main" val="332304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7866F-D661-4EF2-8A08-CAE76A311D5F}"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1938A-DEDA-4AA3-A937-4ABDE37A02FF}" type="slidenum">
              <a:rPr lang="en-US" smtClean="0"/>
              <a:t>‹#›</a:t>
            </a:fld>
            <a:endParaRPr lang="en-US"/>
          </a:p>
        </p:txBody>
      </p:sp>
    </p:spTree>
    <p:extLst>
      <p:ext uri="{BB962C8B-B14F-4D97-AF65-F5344CB8AC3E}">
        <p14:creationId xmlns:p14="http://schemas.microsoft.com/office/powerpoint/2010/main" val="357356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7866F-D661-4EF2-8A08-CAE76A311D5F}"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1938A-DEDA-4AA3-A937-4ABDE37A02FF}" type="slidenum">
              <a:rPr lang="en-US" smtClean="0"/>
              <a:t>‹#›</a:t>
            </a:fld>
            <a:endParaRPr lang="en-US"/>
          </a:p>
        </p:txBody>
      </p:sp>
    </p:spTree>
    <p:extLst>
      <p:ext uri="{BB962C8B-B14F-4D97-AF65-F5344CB8AC3E}">
        <p14:creationId xmlns:p14="http://schemas.microsoft.com/office/powerpoint/2010/main" val="367902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7866F-D661-4EF2-8A08-CAE76A311D5F}" type="datetimeFigureOut">
              <a:rPr lang="en-US" smtClean="0"/>
              <a:t>5/13/2014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1938A-DEDA-4AA3-A937-4ABDE37A02FF}" type="slidenum">
              <a:rPr lang="en-US" smtClean="0"/>
              <a:t>‹#›</a:t>
            </a:fld>
            <a:endParaRPr lang="en-US"/>
          </a:p>
        </p:txBody>
      </p:sp>
    </p:spTree>
    <p:extLst>
      <p:ext uri="{BB962C8B-B14F-4D97-AF65-F5344CB8AC3E}">
        <p14:creationId xmlns:p14="http://schemas.microsoft.com/office/powerpoint/2010/main" val="6485451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t>“Economic aspects of global warming in a post-Copenhagen environment” by William D. </a:t>
            </a:r>
            <a:r>
              <a:rPr lang="en-US" sz="4000" dirty="0" err="1" smtClean="0"/>
              <a:t>Nordhaus</a:t>
            </a:r>
            <a:endParaRPr lang="en-US" sz="4000" dirty="0"/>
          </a:p>
        </p:txBody>
      </p:sp>
      <p:pic>
        <p:nvPicPr>
          <p:cNvPr id="6" name="Content Placeholder 5"/>
          <p:cNvPicPr>
            <a:picLocks noGrp="1" noChangeAspect="1"/>
          </p:cNvPicPr>
          <p:nvPr>
            <p:ph idx="1"/>
          </p:nvPr>
        </p:nvPicPr>
        <p:blipFill>
          <a:blip r:embed="rId3"/>
          <a:stretch>
            <a:fillRect/>
          </a:stretch>
        </p:blipFill>
        <p:spPr>
          <a:xfrm>
            <a:off x="2808610" y="1802133"/>
            <a:ext cx="6574780" cy="4572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59210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88187"/>
          </a:xfrm>
        </p:spPr>
        <p:txBody>
          <a:bodyPr>
            <a:normAutofit/>
          </a:bodyPr>
          <a:lstStyle/>
          <a:p>
            <a:r>
              <a:rPr lang="en-US" sz="3200" dirty="0" smtClean="0"/>
              <a:t>Net benefits of climate policy interventions are substantial in the long-run, but net costs dominate in the short-run</a:t>
            </a:r>
            <a:endParaRPr lang="en-US" sz="3200" dirty="0"/>
          </a:p>
        </p:txBody>
      </p:sp>
      <p:pic>
        <p:nvPicPr>
          <p:cNvPr id="7" name="Content Placeholder 6"/>
          <p:cNvPicPr>
            <a:picLocks noGrp="1" noChangeAspect="1"/>
          </p:cNvPicPr>
          <p:nvPr>
            <p:ph sz="half" idx="1"/>
          </p:nvPr>
        </p:nvPicPr>
        <p:blipFill>
          <a:blip r:embed="rId3"/>
          <a:stretch>
            <a:fillRect/>
          </a:stretch>
        </p:blipFill>
        <p:spPr>
          <a:xfrm>
            <a:off x="838200" y="1956816"/>
            <a:ext cx="5181600" cy="3530786"/>
          </a:xfrm>
          <a:prstGeom prst="rect">
            <a:avLst/>
          </a:prstGeom>
          <a:ln>
            <a:noFill/>
          </a:ln>
          <a:effectLst>
            <a:outerShdw blurRad="292100" dist="139700" dir="2700000" algn="tl" rotWithShape="0">
              <a:srgbClr val="333333">
                <a:alpha val="65000"/>
              </a:srgbClr>
            </a:outerShdw>
          </a:effectLst>
        </p:spPr>
      </p:pic>
      <p:pic>
        <p:nvPicPr>
          <p:cNvPr id="8" name="Content Placeholder 7"/>
          <p:cNvPicPr>
            <a:picLocks noGrp="1" noChangeAspect="1"/>
          </p:cNvPicPr>
          <p:nvPr>
            <p:ph sz="half" idx="2"/>
          </p:nvPr>
        </p:nvPicPr>
        <p:blipFill>
          <a:blip r:embed="rId4"/>
          <a:stretch>
            <a:fillRect/>
          </a:stretch>
        </p:blipFill>
        <p:spPr>
          <a:xfrm>
            <a:off x="6172200" y="1956816"/>
            <a:ext cx="5181600" cy="3530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0819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41644"/>
          </a:xfrm>
        </p:spPr>
        <p:txBody>
          <a:bodyPr>
            <a:noAutofit/>
          </a:bodyPr>
          <a:lstStyle/>
          <a:p>
            <a:r>
              <a:rPr lang="en-US" sz="3200" dirty="0" smtClean="0"/>
              <a:t>While the RICE model can help inform public policy, it cannot overcome key obstacles in the political and economic systems</a:t>
            </a:r>
            <a:endParaRPr lang="en-US" sz="32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25745025"/>
              </p:ext>
            </p:extLst>
          </p:nvPr>
        </p:nvGraphicFramePr>
        <p:xfrm>
          <a:off x="838200" y="1825625"/>
          <a:ext cx="10515600" cy="3965574"/>
        </p:xfrm>
        <a:graphic>
          <a:graphicData uri="http://schemas.openxmlformats.org/drawingml/2006/table">
            <a:tbl>
              <a:tblPr firstRow="1" bandRow="1">
                <a:tableStyleId>{5C22544A-7EE6-4342-B048-85BDC9FD1C3A}</a:tableStyleId>
              </a:tblPr>
              <a:tblGrid>
                <a:gridCol w="2628900"/>
                <a:gridCol w="2628900"/>
                <a:gridCol w="2628900"/>
                <a:gridCol w="2628900"/>
              </a:tblGrid>
              <a:tr h="433214">
                <a:tc>
                  <a:txBody>
                    <a:bodyPr/>
                    <a:lstStyle/>
                    <a:p>
                      <a:pPr algn="ctr"/>
                      <a:r>
                        <a:rPr lang="en-US" sz="2000" dirty="0" smtClean="0"/>
                        <a:t>A classic public good</a:t>
                      </a:r>
                      <a:endParaRPr lang="en-US" sz="2000" dirty="0"/>
                    </a:p>
                  </a:txBody>
                  <a:tcPr/>
                </a:tc>
                <a:tc>
                  <a:txBody>
                    <a:bodyPr/>
                    <a:lstStyle/>
                    <a:p>
                      <a:pPr algn="ctr"/>
                      <a:r>
                        <a:rPr lang="en-US" sz="2000" dirty="0" err="1" smtClean="0"/>
                        <a:t>Intertemporal</a:t>
                      </a:r>
                      <a:r>
                        <a:rPr lang="en-US" sz="2000" baseline="0" dirty="0" smtClean="0"/>
                        <a:t> tradeoff</a:t>
                      </a:r>
                      <a:endParaRPr lang="en-US" sz="2000" dirty="0"/>
                    </a:p>
                  </a:txBody>
                  <a:tcPr/>
                </a:tc>
                <a:tc>
                  <a:txBody>
                    <a:bodyPr/>
                    <a:lstStyle/>
                    <a:p>
                      <a:pPr algn="ctr"/>
                      <a:r>
                        <a:rPr lang="en-US" sz="2000" dirty="0" smtClean="0"/>
                        <a:t>Spatial asymmetry</a:t>
                      </a:r>
                      <a:endParaRPr lang="en-US" sz="2000" dirty="0"/>
                    </a:p>
                  </a:txBody>
                  <a:tcPr/>
                </a:tc>
                <a:tc>
                  <a:txBody>
                    <a:bodyPr/>
                    <a:lstStyle/>
                    <a:p>
                      <a:pPr algn="ctr"/>
                      <a:r>
                        <a:rPr lang="en-US" sz="2000" dirty="0" smtClean="0"/>
                        <a:t>Policy bias</a:t>
                      </a:r>
                      <a:endParaRPr lang="en-US" sz="2000" dirty="0"/>
                    </a:p>
                  </a:txBody>
                  <a:tcPr/>
                </a:tc>
              </a:tr>
              <a:tr h="1766180">
                <a:tc>
                  <a:txBody>
                    <a:bodyPr/>
                    <a:lstStyle/>
                    <a:p>
                      <a:r>
                        <a:rPr lang="en-US" sz="2000" dirty="0" smtClean="0"/>
                        <a:t>A strategic</a:t>
                      </a:r>
                      <a:r>
                        <a:rPr lang="en-US" sz="2000" baseline="0" dirty="0" smtClean="0"/>
                        <a:t> relationship between costs and benefits</a:t>
                      </a:r>
                      <a:endParaRPr lang="en-US" sz="2000" dirty="0"/>
                    </a:p>
                  </a:txBody>
                  <a:tcPr/>
                </a:tc>
                <a:tc>
                  <a:txBody>
                    <a:bodyPr/>
                    <a:lstStyle/>
                    <a:p>
                      <a:r>
                        <a:rPr lang="en-US" sz="2000" dirty="0" smtClean="0"/>
                        <a:t>Climate policies require high upfront costs with benefits</a:t>
                      </a:r>
                      <a:r>
                        <a:rPr lang="en-US" sz="2000" baseline="0" dirty="0" smtClean="0"/>
                        <a:t> of reduced damages in the distant future</a:t>
                      </a:r>
                      <a:endParaRPr lang="en-US" sz="2000" dirty="0"/>
                    </a:p>
                  </a:txBody>
                  <a:tcPr/>
                </a:tc>
                <a:tc>
                  <a:txBody>
                    <a:bodyPr/>
                    <a:lstStyle/>
                    <a:p>
                      <a:r>
                        <a:rPr lang="en-US" sz="2000" dirty="0" smtClean="0"/>
                        <a:t>Differences between costs</a:t>
                      </a:r>
                      <a:r>
                        <a:rPr lang="en-US" sz="2000" baseline="0" dirty="0" smtClean="0"/>
                        <a:t> and benefits between regions of the world, especially in the short-run</a:t>
                      </a:r>
                      <a:endParaRPr lang="en-US" sz="2000" dirty="0"/>
                    </a:p>
                  </a:txBody>
                  <a:tcPr/>
                </a:tc>
                <a:tc>
                  <a:txBody>
                    <a:bodyPr/>
                    <a:lstStyle/>
                    <a:p>
                      <a:r>
                        <a:rPr lang="en-US" sz="2000" dirty="0" smtClean="0"/>
                        <a:t>Kyoto Protocol and Copenhagen regimes favor</a:t>
                      </a:r>
                      <a:r>
                        <a:rPr lang="en-US" sz="2000" baseline="0" dirty="0" smtClean="0"/>
                        <a:t> cap-and-trade scheme</a:t>
                      </a:r>
                      <a:endParaRPr lang="en-US" sz="2000" dirty="0"/>
                    </a:p>
                  </a:txBody>
                  <a:tcPr/>
                </a:tc>
              </a:tr>
              <a:tr h="1766180">
                <a:tc>
                  <a:txBody>
                    <a:bodyPr/>
                    <a:lstStyle/>
                    <a:p>
                      <a:r>
                        <a:rPr lang="en-US" sz="2000" dirty="0" smtClean="0"/>
                        <a:t>Nash equilibrium which leads to free riding</a:t>
                      </a:r>
                      <a:endParaRPr lang="en-US" sz="2000" dirty="0"/>
                    </a:p>
                  </a:txBody>
                  <a:tcPr/>
                </a:tc>
                <a:tc>
                  <a:txBody>
                    <a:bodyPr/>
                    <a:lstStyle/>
                    <a:p>
                      <a:r>
                        <a:rPr lang="en-US" sz="2000" dirty="0" smtClean="0"/>
                        <a:t>“A level of political maturity that is rarely</a:t>
                      </a:r>
                      <a:r>
                        <a:rPr lang="en-US" sz="2000" baseline="0" dirty="0" smtClean="0"/>
                        <a:t> observed”</a:t>
                      </a:r>
                      <a:endParaRPr lang="en-US" sz="2000" dirty="0"/>
                    </a:p>
                  </a:txBody>
                  <a:tcPr/>
                </a:tc>
                <a:tc>
                  <a:txBody>
                    <a:bodyPr/>
                    <a:lstStyle/>
                    <a:p>
                      <a:r>
                        <a:rPr lang="en-US" sz="2000" dirty="0" smtClean="0"/>
                        <a:t>Further incentive to move toward the Nash equilibrium</a:t>
                      </a:r>
                      <a:endParaRPr lang="en-US" sz="2000" dirty="0"/>
                    </a:p>
                  </a:txBody>
                  <a:tcPr/>
                </a:tc>
                <a:tc>
                  <a:txBody>
                    <a:bodyPr/>
                    <a:lstStyle/>
                    <a:p>
                      <a:r>
                        <a:rPr lang="en-US" sz="2000" dirty="0" smtClean="0"/>
                        <a:t>Efficiency gains of a cap-and-trade</a:t>
                      </a:r>
                      <a:r>
                        <a:rPr lang="en-US" sz="2000" baseline="0" dirty="0" smtClean="0"/>
                        <a:t> scheme are “illusory” but more politically viable than a carbon tax</a:t>
                      </a:r>
                      <a:endParaRPr lang="en-US" sz="2000" dirty="0"/>
                    </a:p>
                  </a:txBody>
                  <a:tcPr/>
                </a:tc>
              </a:tr>
            </a:tbl>
          </a:graphicData>
        </a:graphic>
      </p:graphicFrame>
    </p:spTree>
    <p:extLst>
      <p:ext uri="{BB962C8B-B14F-4D97-AF65-F5344CB8AC3E}">
        <p14:creationId xmlns:p14="http://schemas.microsoft.com/office/powerpoint/2010/main" val="194724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3200" dirty="0" smtClean="0"/>
              <a:t>Is this a case where economics points us “to </a:t>
            </a:r>
            <a:r>
              <a:rPr lang="en-US" sz="3200" dirty="0"/>
              <a:t>do the obviously wrong </a:t>
            </a:r>
            <a:r>
              <a:rPr lang="en-US" sz="3200" dirty="0" smtClean="0"/>
              <a:t>thing”? (</a:t>
            </a:r>
            <a:r>
              <a:rPr lang="en-US" sz="3200" dirty="0"/>
              <a:t>Ackerman and </a:t>
            </a:r>
            <a:r>
              <a:rPr lang="en-US" sz="3200" dirty="0" err="1"/>
              <a:t>Heinzerling</a:t>
            </a:r>
            <a:r>
              <a:rPr lang="en-US" sz="3200" dirty="0"/>
              <a:t> </a:t>
            </a:r>
            <a:r>
              <a:rPr lang="en-US" sz="3200" dirty="0" smtClean="0"/>
              <a:t>2004)</a:t>
            </a:r>
            <a:endParaRPr lang="en-US" sz="3200" dirty="0"/>
          </a:p>
        </p:txBody>
      </p:sp>
      <p:pic>
        <p:nvPicPr>
          <p:cNvPr id="9" name="Content Placeholder 4"/>
          <p:cNvPicPr>
            <a:picLocks noGrp="1" noChangeAspect="1"/>
          </p:cNvPicPr>
          <p:nvPr>
            <p:ph idx="1"/>
          </p:nvPr>
        </p:nvPicPr>
        <p:blipFill>
          <a:blip r:embed="rId3"/>
          <a:stretch>
            <a:fillRect/>
          </a:stretch>
        </p:blipFill>
        <p:spPr>
          <a:xfrm>
            <a:off x="3564381" y="1825625"/>
            <a:ext cx="5063237" cy="43513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65652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Nordhaus</a:t>
            </a:r>
            <a:r>
              <a:rPr lang="en-US" sz="3600" dirty="0" smtClean="0"/>
              <a:t> is a distinguished economist with significant leadership experience in academia and public policy</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2049329"/>
            <a:ext cx="54864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421" y="2120449"/>
            <a:ext cx="2077528" cy="2077528"/>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143" y="4640403"/>
            <a:ext cx="2481785" cy="859523"/>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3468" y="2120449"/>
            <a:ext cx="2219325" cy="217170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5072" y="4627739"/>
            <a:ext cx="2396118" cy="8721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105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66726"/>
          </a:xfrm>
        </p:spPr>
        <p:txBody>
          <a:bodyPr>
            <a:noAutofit/>
          </a:bodyPr>
          <a:lstStyle/>
          <a:p>
            <a:r>
              <a:rPr lang="en-US" sz="3200" dirty="0" smtClean="0"/>
              <a:t>This is an analytical paper based on original modeling to describe climate and economic outcomes under different policy scenarios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658262"/>
              </p:ext>
            </p:extLst>
          </p:nvPr>
        </p:nvGraphicFramePr>
        <p:xfrm>
          <a:off x="838200" y="1378633"/>
          <a:ext cx="10515600" cy="4923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p:cNvCxnSpPr/>
          <p:nvPr/>
        </p:nvCxnSpPr>
        <p:spPr>
          <a:xfrm>
            <a:off x="3557368" y="1856433"/>
            <a:ext cx="2808514" cy="163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14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266727"/>
          </a:xfrm>
        </p:spPr>
        <p:txBody>
          <a:bodyPr>
            <a:noAutofit/>
          </a:bodyPr>
          <a:lstStyle/>
          <a:p>
            <a:r>
              <a:rPr lang="en-US" sz="3200" dirty="0" err="1"/>
              <a:t>Nordhaus</a:t>
            </a:r>
            <a:r>
              <a:rPr lang="en-US" sz="3200" dirty="0"/>
              <a:t>’ RICE-2010 model is used to analyze the Copenhagen Accord and compare that against optimal, baseline (no policy), and temperature-limited policy scenarios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1327933"/>
              </p:ext>
            </p:extLst>
          </p:nvPr>
        </p:nvGraphicFramePr>
        <p:xfrm>
          <a:off x="4700903" y="1968274"/>
          <a:ext cx="8807117" cy="4378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duotone>
              <a:prstClr val="black"/>
              <a:schemeClr val="accent1">
                <a:tint val="45000"/>
                <a:satMod val="400000"/>
              </a:schemeClr>
            </a:duotone>
          </a:blip>
          <a:stretch>
            <a:fillRect/>
          </a:stretch>
        </p:blipFill>
        <p:spPr>
          <a:xfrm>
            <a:off x="838200" y="1929126"/>
            <a:ext cx="4874763" cy="4417253"/>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Equal 9"/>
          <p:cNvSpPr/>
          <p:nvPr/>
        </p:nvSpPr>
        <p:spPr>
          <a:xfrm>
            <a:off x="9256543" y="3884533"/>
            <a:ext cx="661181" cy="506437"/>
          </a:xfrm>
          <a:prstGeom prst="mathEqual">
            <a:avLst>
              <a:gd name="adj1" fmla="val 23520"/>
              <a:gd name="adj2" fmla="val 2287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0611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smtClean="0"/>
              <a:t>The RICE model creates simplified assumptions based on more complex and dynamic economic and climate models</a:t>
            </a:r>
            <a:endParaRPr lang="en-US" sz="3200" dirty="0"/>
          </a:p>
        </p:txBody>
      </p:sp>
      <p:sp>
        <p:nvSpPr>
          <p:cNvPr id="10" name="Text Placeholder 9"/>
          <p:cNvSpPr>
            <a:spLocks noGrp="1"/>
          </p:cNvSpPr>
          <p:nvPr>
            <p:ph type="body" idx="1"/>
          </p:nvPr>
        </p:nvSpPr>
        <p:spPr/>
        <p:txBody>
          <a:bodyPr/>
          <a:lstStyle/>
          <a:p>
            <a:r>
              <a:rPr lang="en-US" dirty="0" smtClean="0"/>
              <a:t>INPUTS</a:t>
            </a:r>
            <a:endParaRPr lang="en-US" dirty="0"/>
          </a:p>
        </p:txBody>
      </p:sp>
      <p:graphicFrame>
        <p:nvGraphicFramePr>
          <p:cNvPr id="14" name="Content Placeholder 13"/>
          <p:cNvGraphicFramePr>
            <a:graphicFrameLocks noGrp="1"/>
          </p:cNvGraphicFramePr>
          <p:nvPr>
            <p:ph sz="half" idx="2"/>
            <p:extLst>
              <p:ext uri="{D42A27DB-BD31-4B8C-83A1-F6EECF244321}">
                <p14:modId xmlns:p14="http://schemas.microsoft.com/office/powerpoint/2010/main" val="3080686513"/>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Placeholder 11"/>
          <p:cNvSpPr>
            <a:spLocks noGrp="1"/>
          </p:cNvSpPr>
          <p:nvPr>
            <p:ph type="body" sz="quarter" idx="3"/>
          </p:nvPr>
        </p:nvSpPr>
        <p:spPr/>
        <p:txBody>
          <a:bodyPr/>
          <a:lstStyle/>
          <a:p>
            <a:r>
              <a:rPr lang="en-US" dirty="0" smtClean="0"/>
              <a:t>OUTPUTS or OUTCOMES</a:t>
            </a:r>
            <a:endParaRPr lang="en-US" dirty="0"/>
          </a:p>
        </p:txBody>
      </p:sp>
      <p:graphicFrame>
        <p:nvGraphicFramePr>
          <p:cNvPr id="15" name="Content Placeholder 14"/>
          <p:cNvGraphicFramePr>
            <a:graphicFrameLocks noGrp="1"/>
          </p:cNvGraphicFramePr>
          <p:nvPr>
            <p:ph sz="quarter" idx="4"/>
            <p:extLst>
              <p:ext uri="{D42A27DB-BD31-4B8C-83A1-F6EECF244321}">
                <p14:modId xmlns:p14="http://schemas.microsoft.com/office/powerpoint/2010/main" val="1353820729"/>
              </p:ext>
            </p:extLst>
          </p:nvPr>
        </p:nvGraphicFramePr>
        <p:xfrm>
          <a:off x="6172200" y="2505074"/>
          <a:ext cx="5183188" cy="3785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31411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80596"/>
          </a:xfrm>
        </p:spPr>
        <p:txBody>
          <a:bodyPr>
            <a:noAutofit/>
          </a:bodyPr>
          <a:lstStyle/>
          <a:p>
            <a:r>
              <a:rPr lang="en-US" sz="3200" dirty="0" smtClean="0"/>
              <a:t>The Temperature-limited and Copenhagen Accord policy scenarios lead to the greatest cuts in projected CO</a:t>
            </a:r>
            <a:r>
              <a:rPr lang="en-US" sz="3200" baseline="-25000" dirty="0" smtClean="0"/>
              <a:t>2</a:t>
            </a:r>
            <a:r>
              <a:rPr lang="en-US" sz="3200" dirty="0" smtClean="0"/>
              <a:t> emissions</a:t>
            </a:r>
            <a:endParaRPr lang="en-US" sz="3200" baseline="-25000" dirty="0"/>
          </a:p>
        </p:txBody>
      </p:sp>
      <p:pic>
        <p:nvPicPr>
          <p:cNvPr id="8" name="Content Placeholder 7"/>
          <p:cNvPicPr>
            <a:picLocks noGrp="1" noChangeAspect="1"/>
          </p:cNvPicPr>
          <p:nvPr>
            <p:ph idx="1"/>
          </p:nvPr>
        </p:nvPicPr>
        <p:blipFill>
          <a:blip r:embed="rId3"/>
          <a:stretch>
            <a:fillRect/>
          </a:stretch>
        </p:blipFill>
        <p:spPr>
          <a:xfrm>
            <a:off x="3198076" y="1508150"/>
            <a:ext cx="5795848" cy="48463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97440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460500"/>
          </a:xfrm>
        </p:spPr>
        <p:txBody>
          <a:bodyPr>
            <a:noAutofit/>
          </a:bodyPr>
          <a:lstStyle/>
          <a:p>
            <a:r>
              <a:rPr lang="en-US" sz="3200" dirty="0" smtClean="0"/>
              <a:t>All policy scenarios lead to a rise in atmospheric concentrations of CO</a:t>
            </a:r>
            <a:r>
              <a:rPr lang="en-US" sz="3200" baseline="-25000" dirty="0" smtClean="0"/>
              <a:t>2</a:t>
            </a:r>
            <a:r>
              <a:rPr lang="en-US" sz="3200" dirty="0" smtClean="0"/>
              <a:t> with the smallest increase under the Temperature-limited case</a:t>
            </a:r>
            <a:endParaRPr lang="en-US" sz="3200" baseline="-25000" dirty="0"/>
          </a:p>
        </p:txBody>
      </p:sp>
      <p:pic>
        <p:nvPicPr>
          <p:cNvPr id="3" name="Content Placeholder 2"/>
          <p:cNvPicPr>
            <a:picLocks noGrp="1" noChangeAspect="1"/>
          </p:cNvPicPr>
          <p:nvPr>
            <p:ph idx="1"/>
          </p:nvPr>
        </p:nvPicPr>
        <p:blipFill>
          <a:blip r:embed="rId3"/>
          <a:stretch>
            <a:fillRect/>
          </a:stretch>
        </p:blipFill>
        <p:spPr>
          <a:xfrm>
            <a:off x="3146146" y="1513391"/>
            <a:ext cx="5899707" cy="48463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98558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65703"/>
          </a:xfrm>
        </p:spPr>
        <p:txBody>
          <a:bodyPr>
            <a:noAutofit/>
          </a:bodyPr>
          <a:lstStyle/>
          <a:p>
            <a:r>
              <a:rPr lang="en-US" sz="3200" dirty="0" smtClean="0"/>
              <a:t>The Copenhagen Accord policy scenarios fail to meet the 2 </a:t>
            </a:r>
            <a:r>
              <a:rPr lang="en-US" sz="3200" baseline="30000" dirty="0" err="1" smtClean="0"/>
              <a:t>o</a:t>
            </a:r>
            <a:r>
              <a:rPr lang="en-US" sz="3200" dirty="0" err="1" smtClean="0"/>
              <a:t>C</a:t>
            </a:r>
            <a:r>
              <a:rPr lang="en-US" sz="3200" dirty="0" smtClean="0"/>
              <a:t> limit due to the timing or lack of participation by developing countries</a:t>
            </a:r>
            <a:endParaRPr lang="en-US" sz="3200" dirty="0"/>
          </a:p>
        </p:txBody>
      </p:sp>
      <p:pic>
        <p:nvPicPr>
          <p:cNvPr id="5" name="Content Placeholder 4"/>
          <p:cNvPicPr>
            <a:picLocks noGrp="1" noChangeAspect="1"/>
          </p:cNvPicPr>
          <p:nvPr>
            <p:ph idx="1"/>
          </p:nvPr>
        </p:nvPicPr>
        <p:blipFill>
          <a:blip r:embed="rId3"/>
          <a:stretch>
            <a:fillRect/>
          </a:stretch>
        </p:blipFill>
        <p:spPr>
          <a:xfrm>
            <a:off x="2962163" y="1551691"/>
            <a:ext cx="6267673" cy="48463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93959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73021"/>
          </a:xfrm>
        </p:spPr>
        <p:txBody>
          <a:bodyPr>
            <a:noAutofit/>
          </a:bodyPr>
          <a:lstStyle/>
          <a:p>
            <a:r>
              <a:rPr lang="en-US" sz="3200" dirty="0" smtClean="0"/>
              <a:t>The current global average price of carbon is extremely low compared to the prices under different climate policy scenarios</a:t>
            </a:r>
            <a:endParaRPr lang="en-US" sz="3200" dirty="0"/>
          </a:p>
        </p:txBody>
      </p:sp>
      <p:pic>
        <p:nvPicPr>
          <p:cNvPr id="6" name="Content Placeholder 5"/>
          <p:cNvPicPr>
            <a:picLocks noGrp="1" noChangeAspect="1"/>
          </p:cNvPicPr>
          <p:nvPr>
            <p:ph idx="1"/>
          </p:nvPr>
        </p:nvPicPr>
        <p:blipFill rotWithShape="1">
          <a:blip r:embed="rId3"/>
          <a:srcRect r="8669"/>
          <a:stretch/>
        </p:blipFill>
        <p:spPr>
          <a:xfrm>
            <a:off x="2810267" y="1534571"/>
            <a:ext cx="6571465" cy="48463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20042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1315</TotalTime>
  <Words>1204</Words>
  <Application>Microsoft Office PowerPoint</Application>
  <PresentationFormat>Widescreen</PresentationFormat>
  <Paragraphs>140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“Economic aspects of global warming in a post-Copenhagen environment” by William D. Nordhaus</vt:lpstr>
      <vt:lpstr>Nordhaus is a distinguished economist with significant leadership experience in academia and public policy</vt:lpstr>
      <vt:lpstr>This is an analytical paper based on original modeling to describe climate and economic outcomes under different policy scenarios</vt:lpstr>
      <vt:lpstr>Nordhaus’ RICE-2010 model is used to analyze the Copenhagen Accord and compare that against optimal, baseline (no policy), and temperature-limited policy scenarios</vt:lpstr>
      <vt:lpstr>The RICE model creates simplified assumptions based on more complex and dynamic economic and climate models</vt:lpstr>
      <vt:lpstr>The Temperature-limited and Copenhagen Accord policy scenarios lead to the greatest cuts in projected CO2 emissions</vt:lpstr>
      <vt:lpstr>All policy scenarios lead to a rise in atmospheric concentrations of CO2 with the smallest increase under the Temperature-limited case</vt:lpstr>
      <vt:lpstr>The Copenhagen Accord policy scenarios fail to meet the 2 oC limit due to the timing or lack of participation by developing countries</vt:lpstr>
      <vt:lpstr>The current global average price of carbon is extremely low compared to the prices under different climate policy scenarios</vt:lpstr>
      <vt:lpstr>Net benefits of climate policy interventions are substantial in the long-run, but net costs dominate in the short-run</vt:lpstr>
      <vt:lpstr>While the RICE model can help inform public policy, it cannot overcome key obstacles in the political and economic systems</vt:lpstr>
      <vt:lpstr>Is this a case where economics points us “to do the obviously wrong thing”? (Ackerman and Heinzerling 2004)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Temperature-limited and Copenhagen Accord policy scenarios lead to the greatest cuts in projected CO2 emissions </dc:title>
  <dc:creator>Microsoft account</dc:creator>
  <cp:lastModifiedBy>Microsoft account</cp:lastModifiedBy>
  <cp:revision>195</cp:revision>
  <dcterms:created xsi:type="dcterms:W3CDTF">2014-05-12T06:15:55Z</dcterms:created>
  <dcterms:modified xsi:type="dcterms:W3CDTF">2014-05-13T19:43:39Z</dcterms:modified>
</cp:coreProperties>
</file>